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7" r:id="rId3"/>
    <p:sldId id="269" r:id="rId4"/>
    <p:sldId id="258" r:id="rId5"/>
    <p:sldId id="259" r:id="rId6"/>
    <p:sldId id="261" r:id="rId7"/>
    <p:sldId id="263" r:id="rId8"/>
    <p:sldId id="265" r:id="rId9"/>
    <p:sldId id="266" r:id="rId10"/>
    <p:sldId id="264" r:id="rId11"/>
    <p:sldId id="262" r:id="rId12"/>
    <p:sldId id="270"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834341-E854-44FB-90A5-1DA29BE34604}" type="doc">
      <dgm:prSet loTypeId="urn:microsoft.com/office/officeart/2005/8/layout/cycle7" loCatId="cycle" qsTypeId="urn:microsoft.com/office/officeart/2005/8/quickstyle/simple1" qsCatId="simple" csTypeId="urn:microsoft.com/office/officeart/2005/8/colors/accent0_3" csCatId="mainScheme" phldr="1"/>
      <dgm:spPr/>
      <dgm:t>
        <a:bodyPr/>
        <a:lstStyle/>
        <a:p>
          <a:endParaRPr lang="en-US"/>
        </a:p>
      </dgm:t>
    </dgm:pt>
    <dgm:pt modelId="{919723BD-2AB2-40E8-AF87-F84570F5F0C5}">
      <dgm:prSet phldrT="[Texto]" custT="1"/>
      <dgm:spPr/>
      <dgm:t>
        <a:bodyPr/>
        <a:lstStyle/>
        <a:p>
          <a:r>
            <a:rPr lang="es-MX" sz="2000" dirty="0"/>
            <a:t>Freud</a:t>
          </a:r>
        </a:p>
        <a:p>
          <a:r>
            <a:rPr lang="es-MX" sz="2000" dirty="0"/>
            <a:t>Patología de la Vida Cotidiana</a:t>
          </a:r>
          <a:endParaRPr lang="en-US" sz="2000" dirty="0"/>
        </a:p>
      </dgm:t>
    </dgm:pt>
    <dgm:pt modelId="{3DA28F7F-D98A-4728-B998-682E8604C7C9}" type="parTrans" cxnId="{48E94960-646F-4E87-883F-963799A909D6}">
      <dgm:prSet/>
      <dgm:spPr/>
      <dgm:t>
        <a:bodyPr/>
        <a:lstStyle/>
        <a:p>
          <a:endParaRPr lang="en-US" sz="2800"/>
        </a:p>
      </dgm:t>
    </dgm:pt>
    <dgm:pt modelId="{0882F516-C466-4B9B-B43F-2D215873EE89}" type="sibTrans" cxnId="{48E94960-646F-4E87-883F-963799A909D6}">
      <dgm:prSet custT="1"/>
      <dgm:spPr/>
      <dgm:t>
        <a:bodyPr/>
        <a:lstStyle/>
        <a:p>
          <a:endParaRPr lang="en-US" sz="1600"/>
        </a:p>
      </dgm:t>
    </dgm:pt>
    <dgm:pt modelId="{E50C1C86-ED95-44A4-83A0-B2EC1C5D2B00}">
      <dgm:prSet phldrT="[Texto]" custT="1"/>
      <dgm:spPr/>
      <dgm:t>
        <a:bodyPr/>
        <a:lstStyle/>
        <a:p>
          <a:r>
            <a:rPr lang="es-MX" sz="2000" dirty="0"/>
            <a:t>Mary W. Calkins</a:t>
          </a:r>
        </a:p>
        <a:p>
          <a:r>
            <a:rPr lang="es-MX" sz="2000" dirty="0"/>
            <a:t>Un primer libro en psicología</a:t>
          </a:r>
        </a:p>
        <a:p>
          <a:endParaRPr lang="en-US" sz="2000" dirty="0"/>
        </a:p>
      </dgm:t>
    </dgm:pt>
    <dgm:pt modelId="{959AA0CC-10D6-49C4-A2B3-89A3A227D0CE}" type="parTrans" cxnId="{90264713-89B8-4FE8-8D06-B10F19BE9BAF}">
      <dgm:prSet/>
      <dgm:spPr/>
      <dgm:t>
        <a:bodyPr/>
        <a:lstStyle/>
        <a:p>
          <a:endParaRPr lang="en-US" sz="2800"/>
        </a:p>
      </dgm:t>
    </dgm:pt>
    <dgm:pt modelId="{17F212F3-A147-4CBC-8154-94CC850F4E59}" type="sibTrans" cxnId="{90264713-89B8-4FE8-8D06-B10F19BE9BAF}">
      <dgm:prSet custT="1"/>
      <dgm:spPr/>
      <dgm:t>
        <a:bodyPr/>
        <a:lstStyle/>
        <a:p>
          <a:endParaRPr lang="en-US" sz="1600"/>
        </a:p>
      </dgm:t>
    </dgm:pt>
    <dgm:pt modelId="{65AB1067-E569-43EF-9208-E12573B3472F}">
      <dgm:prSet phldrT="[Texto]" custT="1"/>
      <dgm:spPr/>
      <dgm:t>
        <a:bodyPr/>
        <a:lstStyle/>
        <a:p>
          <a:r>
            <a:rPr lang="es-MX" sz="2000" dirty="0"/>
            <a:t>Henri Bergson</a:t>
          </a:r>
        </a:p>
        <a:p>
          <a:r>
            <a:rPr lang="es-MX" sz="2000" dirty="0"/>
            <a:t>Materia y Memoria</a:t>
          </a:r>
          <a:endParaRPr lang="en-US" sz="2000" dirty="0"/>
        </a:p>
      </dgm:t>
    </dgm:pt>
    <dgm:pt modelId="{246939D3-3F79-4C6B-85BC-6F667C30F5AC}" type="parTrans" cxnId="{75E88F6A-08C9-4E99-AE03-1B6842E0E8C0}">
      <dgm:prSet/>
      <dgm:spPr/>
      <dgm:t>
        <a:bodyPr/>
        <a:lstStyle/>
        <a:p>
          <a:endParaRPr lang="en-US" sz="2800"/>
        </a:p>
      </dgm:t>
    </dgm:pt>
    <dgm:pt modelId="{11F10600-9856-46AE-A2DB-9A74736A5BE5}" type="sibTrans" cxnId="{75E88F6A-08C9-4E99-AE03-1B6842E0E8C0}">
      <dgm:prSet custT="1"/>
      <dgm:spPr/>
      <dgm:t>
        <a:bodyPr/>
        <a:lstStyle/>
        <a:p>
          <a:endParaRPr lang="en-US" sz="1600"/>
        </a:p>
      </dgm:t>
    </dgm:pt>
    <dgm:pt modelId="{EDCBA66F-B3C5-4477-B8D6-032E733EA876}" type="pres">
      <dgm:prSet presAssocID="{6D834341-E854-44FB-90A5-1DA29BE34604}" presName="Name0" presStyleCnt="0">
        <dgm:presLayoutVars>
          <dgm:dir/>
          <dgm:resizeHandles val="exact"/>
        </dgm:presLayoutVars>
      </dgm:prSet>
      <dgm:spPr/>
    </dgm:pt>
    <dgm:pt modelId="{855BACD1-2005-4745-95DE-AD5D31FF9330}" type="pres">
      <dgm:prSet presAssocID="{919723BD-2AB2-40E8-AF87-F84570F5F0C5}" presName="node" presStyleLbl="node1" presStyleIdx="0" presStyleCnt="3" custScaleX="122699" custScaleY="129326">
        <dgm:presLayoutVars>
          <dgm:bulletEnabled val="1"/>
        </dgm:presLayoutVars>
      </dgm:prSet>
      <dgm:spPr/>
    </dgm:pt>
    <dgm:pt modelId="{1772874B-B60A-4967-9E50-0C16FBCB3D3C}" type="pres">
      <dgm:prSet presAssocID="{0882F516-C466-4B9B-B43F-2D215873EE89}" presName="sibTrans" presStyleLbl="sibTrans2D1" presStyleIdx="0" presStyleCnt="3"/>
      <dgm:spPr/>
    </dgm:pt>
    <dgm:pt modelId="{269D3B20-4C71-453A-AE16-6A837D35D6EF}" type="pres">
      <dgm:prSet presAssocID="{0882F516-C466-4B9B-B43F-2D215873EE89}" presName="connectorText" presStyleLbl="sibTrans2D1" presStyleIdx="0" presStyleCnt="3"/>
      <dgm:spPr/>
    </dgm:pt>
    <dgm:pt modelId="{4B7F46E9-9E67-4439-B5C9-858311FA93D6}" type="pres">
      <dgm:prSet presAssocID="{E50C1C86-ED95-44A4-83A0-B2EC1C5D2B00}" presName="node" presStyleLbl="node1" presStyleIdx="1" presStyleCnt="3" custScaleX="112826" custScaleY="123452">
        <dgm:presLayoutVars>
          <dgm:bulletEnabled val="1"/>
        </dgm:presLayoutVars>
      </dgm:prSet>
      <dgm:spPr/>
    </dgm:pt>
    <dgm:pt modelId="{B7A30FAE-1554-41F4-82E7-8CEED04FCB19}" type="pres">
      <dgm:prSet presAssocID="{17F212F3-A147-4CBC-8154-94CC850F4E59}" presName="sibTrans" presStyleLbl="sibTrans2D1" presStyleIdx="1" presStyleCnt="3"/>
      <dgm:spPr/>
    </dgm:pt>
    <dgm:pt modelId="{910DDBFF-AA6C-4989-BA7C-CCDDA4C15C48}" type="pres">
      <dgm:prSet presAssocID="{17F212F3-A147-4CBC-8154-94CC850F4E59}" presName="connectorText" presStyleLbl="sibTrans2D1" presStyleIdx="1" presStyleCnt="3"/>
      <dgm:spPr/>
    </dgm:pt>
    <dgm:pt modelId="{01263AA8-61EA-493B-B475-823A2EDFFC8F}" type="pres">
      <dgm:prSet presAssocID="{65AB1067-E569-43EF-9208-E12573B3472F}" presName="node" presStyleLbl="node1" presStyleIdx="2" presStyleCnt="3" custScaleX="108620" custScaleY="123587">
        <dgm:presLayoutVars>
          <dgm:bulletEnabled val="1"/>
        </dgm:presLayoutVars>
      </dgm:prSet>
      <dgm:spPr/>
    </dgm:pt>
    <dgm:pt modelId="{F03FE692-4472-4178-9446-FD36491BD6B6}" type="pres">
      <dgm:prSet presAssocID="{11F10600-9856-46AE-A2DB-9A74736A5BE5}" presName="sibTrans" presStyleLbl="sibTrans2D1" presStyleIdx="2" presStyleCnt="3"/>
      <dgm:spPr/>
    </dgm:pt>
    <dgm:pt modelId="{09FA2DC7-D138-4AEB-A3DC-6F834F583909}" type="pres">
      <dgm:prSet presAssocID="{11F10600-9856-46AE-A2DB-9A74736A5BE5}" presName="connectorText" presStyleLbl="sibTrans2D1" presStyleIdx="2" presStyleCnt="3"/>
      <dgm:spPr/>
    </dgm:pt>
  </dgm:ptLst>
  <dgm:cxnLst>
    <dgm:cxn modelId="{90264713-89B8-4FE8-8D06-B10F19BE9BAF}" srcId="{6D834341-E854-44FB-90A5-1DA29BE34604}" destId="{E50C1C86-ED95-44A4-83A0-B2EC1C5D2B00}" srcOrd="1" destOrd="0" parTransId="{959AA0CC-10D6-49C4-A2B3-89A3A227D0CE}" sibTransId="{17F212F3-A147-4CBC-8154-94CC850F4E59}"/>
    <dgm:cxn modelId="{38D9B813-800B-4814-BCBE-6A1985FE4F9E}" type="presOf" srcId="{0882F516-C466-4B9B-B43F-2D215873EE89}" destId="{1772874B-B60A-4967-9E50-0C16FBCB3D3C}" srcOrd="0" destOrd="0" presId="urn:microsoft.com/office/officeart/2005/8/layout/cycle7"/>
    <dgm:cxn modelId="{E611893F-1261-4F0E-8628-F9A85F8F58F6}" type="presOf" srcId="{0882F516-C466-4B9B-B43F-2D215873EE89}" destId="{269D3B20-4C71-453A-AE16-6A837D35D6EF}" srcOrd="1" destOrd="0" presId="urn:microsoft.com/office/officeart/2005/8/layout/cycle7"/>
    <dgm:cxn modelId="{48E94960-646F-4E87-883F-963799A909D6}" srcId="{6D834341-E854-44FB-90A5-1DA29BE34604}" destId="{919723BD-2AB2-40E8-AF87-F84570F5F0C5}" srcOrd="0" destOrd="0" parTransId="{3DA28F7F-D98A-4728-B998-682E8604C7C9}" sibTransId="{0882F516-C466-4B9B-B43F-2D215873EE89}"/>
    <dgm:cxn modelId="{75E88F6A-08C9-4E99-AE03-1B6842E0E8C0}" srcId="{6D834341-E854-44FB-90A5-1DA29BE34604}" destId="{65AB1067-E569-43EF-9208-E12573B3472F}" srcOrd="2" destOrd="0" parTransId="{246939D3-3F79-4C6B-85BC-6F667C30F5AC}" sibTransId="{11F10600-9856-46AE-A2DB-9A74736A5BE5}"/>
    <dgm:cxn modelId="{D1DA5D56-D5A1-4E6C-971E-F6D61B8B7BDF}" type="presOf" srcId="{919723BD-2AB2-40E8-AF87-F84570F5F0C5}" destId="{855BACD1-2005-4745-95DE-AD5D31FF9330}" srcOrd="0" destOrd="0" presId="urn:microsoft.com/office/officeart/2005/8/layout/cycle7"/>
    <dgm:cxn modelId="{332EE776-24D2-4437-99CC-B3F8F547DC50}" type="presOf" srcId="{17F212F3-A147-4CBC-8154-94CC850F4E59}" destId="{910DDBFF-AA6C-4989-BA7C-CCDDA4C15C48}" srcOrd="1" destOrd="0" presId="urn:microsoft.com/office/officeart/2005/8/layout/cycle7"/>
    <dgm:cxn modelId="{44D5FA7B-7338-4373-9BAB-FC1BAA0CED25}" type="presOf" srcId="{17F212F3-A147-4CBC-8154-94CC850F4E59}" destId="{B7A30FAE-1554-41F4-82E7-8CEED04FCB19}" srcOrd="0" destOrd="0" presId="urn:microsoft.com/office/officeart/2005/8/layout/cycle7"/>
    <dgm:cxn modelId="{F4AB1A7F-4CC4-4F08-B5F8-37F34C14711B}" type="presOf" srcId="{6D834341-E854-44FB-90A5-1DA29BE34604}" destId="{EDCBA66F-B3C5-4477-B8D6-032E733EA876}" srcOrd="0" destOrd="0" presId="urn:microsoft.com/office/officeart/2005/8/layout/cycle7"/>
    <dgm:cxn modelId="{51E5D7A5-0E21-4127-8C8C-FC95784C5DE6}" type="presOf" srcId="{11F10600-9856-46AE-A2DB-9A74736A5BE5}" destId="{09FA2DC7-D138-4AEB-A3DC-6F834F583909}" srcOrd="1" destOrd="0" presId="urn:microsoft.com/office/officeart/2005/8/layout/cycle7"/>
    <dgm:cxn modelId="{C430FAA7-F82C-4D21-BC4F-3193268726B9}" type="presOf" srcId="{65AB1067-E569-43EF-9208-E12573B3472F}" destId="{01263AA8-61EA-493B-B475-823A2EDFFC8F}" srcOrd="0" destOrd="0" presId="urn:microsoft.com/office/officeart/2005/8/layout/cycle7"/>
    <dgm:cxn modelId="{61BDF5C3-C6CC-4335-AF1F-4A830F95F844}" type="presOf" srcId="{11F10600-9856-46AE-A2DB-9A74736A5BE5}" destId="{F03FE692-4472-4178-9446-FD36491BD6B6}" srcOrd="0" destOrd="0" presId="urn:microsoft.com/office/officeart/2005/8/layout/cycle7"/>
    <dgm:cxn modelId="{D83A83D6-3297-4A6D-8D8C-B538FB597AAF}" type="presOf" srcId="{E50C1C86-ED95-44A4-83A0-B2EC1C5D2B00}" destId="{4B7F46E9-9E67-4439-B5C9-858311FA93D6}" srcOrd="0" destOrd="0" presId="urn:microsoft.com/office/officeart/2005/8/layout/cycle7"/>
    <dgm:cxn modelId="{6E1C2506-DC71-4F50-BFAF-ADBD9254A4FB}" type="presParOf" srcId="{EDCBA66F-B3C5-4477-B8D6-032E733EA876}" destId="{855BACD1-2005-4745-95DE-AD5D31FF9330}" srcOrd="0" destOrd="0" presId="urn:microsoft.com/office/officeart/2005/8/layout/cycle7"/>
    <dgm:cxn modelId="{DC9ADA64-FC7A-446A-AB3F-BFA500A0F8ED}" type="presParOf" srcId="{EDCBA66F-B3C5-4477-B8D6-032E733EA876}" destId="{1772874B-B60A-4967-9E50-0C16FBCB3D3C}" srcOrd="1" destOrd="0" presId="urn:microsoft.com/office/officeart/2005/8/layout/cycle7"/>
    <dgm:cxn modelId="{8D3FB181-1E61-4259-AA48-850727CA0F7C}" type="presParOf" srcId="{1772874B-B60A-4967-9E50-0C16FBCB3D3C}" destId="{269D3B20-4C71-453A-AE16-6A837D35D6EF}" srcOrd="0" destOrd="0" presId="urn:microsoft.com/office/officeart/2005/8/layout/cycle7"/>
    <dgm:cxn modelId="{6471F50C-E08D-4D18-8E72-BBFD66CB5D2B}" type="presParOf" srcId="{EDCBA66F-B3C5-4477-B8D6-032E733EA876}" destId="{4B7F46E9-9E67-4439-B5C9-858311FA93D6}" srcOrd="2" destOrd="0" presId="urn:microsoft.com/office/officeart/2005/8/layout/cycle7"/>
    <dgm:cxn modelId="{24AE7E0B-ECC6-4AC1-A38D-89336EF1708B}" type="presParOf" srcId="{EDCBA66F-B3C5-4477-B8D6-032E733EA876}" destId="{B7A30FAE-1554-41F4-82E7-8CEED04FCB19}" srcOrd="3" destOrd="0" presId="urn:microsoft.com/office/officeart/2005/8/layout/cycle7"/>
    <dgm:cxn modelId="{BBA7B762-D8F8-4336-86D1-5E0BDA3EB71D}" type="presParOf" srcId="{B7A30FAE-1554-41F4-82E7-8CEED04FCB19}" destId="{910DDBFF-AA6C-4989-BA7C-CCDDA4C15C48}" srcOrd="0" destOrd="0" presId="urn:microsoft.com/office/officeart/2005/8/layout/cycle7"/>
    <dgm:cxn modelId="{E87ED603-F1DE-48B3-8507-9559D33CA00D}" type="presParOf" srcId="{EDCBA66F-B3C5-4477-B8D6-032E733EA876}" destId="{01263AA8-61EA-493B-B475-823A2EDFFC8F}" srcOrd="4" destOrd="0" presId="urn:microsoft.com/office/officeart/2005/8/layout/cycle7"/>
    <dgm:cxn modelId="{EAD0FFFE-FCBE-4535-9C1E-5E480B49D4DA}" type="presParOf" srcId="{EDCBA66F-B3C5-4477-B8D6-032E733EA876}" destId="{F03FE692-4472-4178-9446-FD36491BD6B6}" srcOrd="5" destOrd="0" presId="urn:microsoft.com/office/officeart/2005/8/layout/cycle7"/>
    <dgm:cxn modelId="{55A9D8AC-9D80-40DD-9E25-9ECA20ED1DC3}" type="presParOf" srcId="{F03FE692-4472-4178-9446-FD36491BD6B6}" destId="{09FA2DC7-D138-4AEB-A3DC-6F834F583909}"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5BACD1-2005-4745-95DE-AD5D31FF9330}">
      <dsp:nvSpPr>
        <dsp:cNvPr id="0" name=""/>
        <dsp:cNvSpPr/>
      </dsp:nvSpPr>
      <dsp:spPr>
        <a:xfrm>
          <a:off x="3851233" y="-148079"/>
          <a:ext cx="2765729" cy="1457553"/>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Freud</a:t>
          </a:r>
        </a:p>
        <a:p>
          <a:pPr marL="0" lvl="0" indent="0" algn="ctr" defTabSz="889000">
            <a:lnSpc>
              <a:spcPct val="90000"/>
            </a:lnSpc>
            <a:spcBef>
              <a:spcPct val="0"/>
            </a:spcBef>
            <a:spcAft>
              <a:spcPct val="35000"/>
            </a:spcAft>
            <a:buNone/>
          </a:pPr>
          <a:r>
            <a:rPr lang="es-MX" sz="2000" kern="1200" dirty="0"/>
            <a:t>Patología de la Vida Cotidiana</a:t>
          </a:r>
          <a:endParaRPr lang="en-US" sz="2000" kern="1200" dirty="0"/>
        </a:p>
      </dsp:txBody>
      <dsp:txXfrm>
        <a:off x="3893923" y="-105389"/>
        <a:ext cx="2680349" cy="1372173"/>
      </dsp:txXfrm>
    </dsp:sp>
    <dsp:sp modelId="{1772874B-B60A-4967-9E50-0C16FBCB3D3C}">
      <dsp:nvSpPr>
        <dsp:cNvPr id="0" name=""/>
        <dsp:cNvSpPr/>
      </dsp:nvSpPr>
      <dsp:spPr>
        <a:xfrm rot="3600000">
          <a:off x="5683850" y="2011158"/>
          <a:ext cx="979993" cy="394463"/>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802189" y="2090051"/>
        <a:ext cx="743315" cy="236677"/>
      </dsp:txXfrm>
    </dsp:sp>
    <dsp:sp modelId="{4B7F46E9-9E67-4439-B5C9-858311FA93D6}">
      <dsp:nvSpPr>
        <dsp:cNvPr id="0" name=""/>
        <dsp:cNvSpPr/>
      </dsp:nvSpPr>
      <dsp:spPr>
        <a:xfrm>
          <a:off x="5822892" y="3107305"/>
          <a:ext cx="2543184" cy="139135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Mary W. Calkins</a:t>
          </a:r>
        </a:p>
        <a:p>
          <a:pPr marL="0" lvl="0" indent="0" algn="ctr" defTabSz="889000">
            <a:lnSpc>
              <a:spcPct val="90000"/>
            </a:lnSpc>
            <a:spcBef>
              <a:spcPct val="0"/>
            </a:spcBef>
            <a:spcAft>
              <a:spcPct val="35000"/>
            </a:spcAft>
            <a:buNone/>
          </a:pPr>
          <a:r>
            <a:rPr lang="es-MX" sz="2000" kern="1200" dirty="0"/>
            <a:t>Un primer libro en psicología</a:t>
          </a:r>
        </a:p>
        <a:p>
          <a:pPr marL="0" lvl="0" indent="0" algn="ctr" defTabSz="889000">
            <a:lnSpc>
              <a:spcPct val="90000"/>
            </a:lnSpc>
            <a:spcBef>
              <a:spcPct val="0"/>
            </a:spcBef>
            <a:spcAft>
              <a:spcPct val="35000"/>
            </a:spcAft>
            <a:buNone/>
          </a:pPr>
          <a:endParaRPr lang="en-US" sz="2000" kern="1200" dirty="0"/>
        </a:p>
      </dsp:txBody>
      <dsp:txXfrm>
        <a:off x="5863643" y="3148056"/>
        <a:ext cx="2461682" cy="1309849"/>
      </dsp:txXfrm>
    </dsp:sp>
    <dsp:sp modelId="{B7A30FAE-1554-41F4-82E7-8CEED04FCB19}">
      <dsp:nvSpPr>
        <dsp:cNvPr id="0" name=""/>
        <dsp:cNvSpPr/>
      </dsp:nvSpPr>
      <dsp:spPr>
        <a:xfrm rot="10800000">
          <a:off x="4720400" y="3605749"/>
          <a:ext cx="979993" cy="394463"/>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4838739" y="3684642"/>
        <a:ext cx="743315" cy="236677"/>
      </dsp:txXfrm>
    </dsp:sp>
    <dsp:sp modelId="{01263AA8-61EA-493B-B475-823A2EDFFC8F}">
      <dsp:nvSpPr>
        <dsp:cNvPr id="0" name=""/>
        <dsp:cNvSpPr/>
      </dsp:nvSpPr>
      <dsp:spPr>
        <a:xfrm>
          <a:off x="2149523" y="3106544"/>
          <a:ext cx="2448377" cy="1392872"/>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Henri Bergson</a:t>
          </a:r>
        </a:p>
        <a:p>
          <a:pPr marL="0" lvl="0" indent="0" algn="ctr" defTabSz="889000">
            <a:lnSpc>
              <a:spcPct val="90000"/>
            </a:lnSpc>
            <a:spcBef>
              <a:spcPct val="0"/>
            </a:spcBef>
            <a:spcAft>
              <a:spcPct val="35000"/>
            </a:spcAft>
            <a:buNone/>
          </a:pPr>
          <a:r>
            <a:rPr lang="es-MX" sz="2000" kern="1200" dirty="0"/>
            <a:t>Materia y Memoria</a:t>
          </a:r>
          <a:endParaRPr lang="en-US" sz="2000" kern="1200" dirty="0"/>
        </a:p>
      </dsp:txBody>
      <dsp:txXfrm>
        <a:off x="2190319" y="3147340"/>
        <a:ext cx="2366785" cy="1311280"/>
      </dsp:txXfrm>
    </dsp:sp>
    <dsp:sp modelId="{F03FE692-4472-4178-9446-FD36491BD6B6}">
      <dsp:nvSpPr>
        <dsp:cNvPr id="0" name=""/>
        <dsp:cNvSpPr/>
      </dsp:nvSpPr>
      <dsp:spPr>
        <a:xfrm rot="18000000">
          <a:off x="3804572" y="2010777"/>
          <a:ext cx="979993" cy="394463"/>
        </a:xfrm>
        <a:prstGeom prst="lef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3922911" y="2089670"/>
        <a:ext cx="743315" cy="236677"/>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D8C85-67A4-4A8F-8B96-123BD79BD51C}" type="datetimeFigureOut">
              <a:rPr lang="en-US" smtClean="0"/>
              <a:t>4/29/2025</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8DFFA2-DFD0-4061-9F3C-F9508C5720E5}" type="slidenum">
              <a:rPr lang="en-US" smtClean="0"/>
              <a:t>‹Nº›</a:t>
            </a:fld>
            <a:endParaRPr lang="en-US"/>
          </a:p>
        </p:txBody>
      </p:sp>
    </p:spTree>
    <p:extLst>
      <p:ext uri="{BB962C8B-B14F-4D97-AF65-F5344CB8AC3E}">
        <p14:creationId xmlns:p14="http://schemas.microsoft.com/office/powerpoint/2010/main" val="192725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E88DFFA2-DFD0-4061-9F3C-F9508C5720E5}" type="slidenum">
              <a:rPr lang="en-US" smtClean="0"/>
              <a:t>2</a:t>
            </a:fld>
            <a:endParaRPr lang="en-US"/>
          </a:p>
        </p:txBody>
      </p:sp>
    </p:spTree>
    <p:extLst>
      <p:ext uri="{BB962C8B-B14F-4D97-AF65-F5344CB8AC3E}">
        <p14:creationId xmlns:p14="http://schemas.microsoft.com/office/powerpoint/2010/main" val="2743049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ADFAC1-8415-4256-8DF7-E374DCC537F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192350AC-71DF-465E-A08F-E7A539CD4D4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12577275-9FE7-41CD-90C4-055FED5945D0}"/>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D698DA9A-DF9C-42F4-B71A-C135AD55AA00}"/>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57C193BB-420E-47D1-B29F-2902913D13B3}"/>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856736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A05339-B9F9-4E7E-9ABD-46A5271F4C1B}"/>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17A61499-62B0-4D5A-A069-91C64CA83F5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39BF0DF7-D400-42A1-A8A9-865EEE667745}"/>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DF0A419A-9320-4A49-904F-559E59EB80A8}"/>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86CED52B-39E5-4DD5-BDB6-9A8F5EAB0911}"/>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689047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23F8B86-72A6-4A38-8EEE-BA6FA731F31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8ABAC55F-0FC9-44D0-9B5F-41089CAC1CB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C1EC1826-4DA8-40D4-A080-26D354E5B925}"/>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F811EA23-2153-4915-9B42-1D040FE1D0B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800BA089-668F-4190-9133-725E12CE53E4}"/>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521215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30AD4C-B07B-430A-83A2-FB1F2D7CDA67}"/>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A7F86B3F-1621-436A-9AB7-C2E0AD416E7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2F34DDF7-945A-48F4-8CFF-B993AEB78FB1}"/>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8A0744C6-5BE5-4EA6-ABD9-7750EBB24CCC}"/>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0FFC39EC-2BF5-4D54-B283-1121403D4F76}"/>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4201133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BEBD01-B35E-4F1E-A4CE-85843DF9CD2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AB29877C-CFB1-4FE6-B1D5-A1E8818A38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118BC67-9CFC-4134-BE68-A91890BDE07E}"/>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FB916FEB-2BA3-40EF-B4B5-DCE7A612820A}"/>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BE9B6922-2BF1-4C94-A3A3-AB07873ED656}"/>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314842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3B867C-1EBA-4BF1-887D-AA14EA3EFC10}"/>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007B36CF-8667-48D9-8880-9893766B851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7362256B-9983-4085-BEDF-F1224806D24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7568C36C-9401-4E03-8201-C1D2CDD984A3}"/>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6" name="Marcador de pie de página 5">
            <a:extLst>
              <a:ext uri="{FF2B5EF4-FFF2-40B4-BE49-F238E27FC236}">
                <a16:creationId xmlns:a16="http://schemas.microsoft.com/office/drawing/2014/main" id="{39B8A21C-97DD-487D-9087-F2C396FAED0C}"/>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CF45A6CF-C4B8-40EC-9E0E-743EC5816CA2}"/>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3520194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E9BF8F-09C9-4454-AC38-1F8D6BE657EB}"/>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AA7298AC-EE84-4C4D-A154-CD09732916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A34F0FA-D342-488D-BA96-1E080030C2A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AF9CAF4F-74C8-4119-B81D-60B3647662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983AC35-7272-45A6-9ABA-1FF270A6991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65C281CC-E001-4EB5-8EFE-BF90339682BA}"/>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8" name="Marcador de pie de página 7">
            <a:extLst>
              <a:ext uri="{FF2B5EF4-FFF2-40B4-BE49-F238E27FC236}">
                <a16:creationId xmlns:a16="http://schemas.microsoft.com/office/drawing/2014/main" id="{619ADD91-725B-47E5-8D72-417DC2237837}"/>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54BA854C-E78B-4AA9-83B6-BA48BC560875}"/>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1077534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DF93A2-9DAB-4BDD-A5A4-7AA9D3CFF166}"/>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97DED311-1116-4B6E-BD50-8861C7C735FD}"/>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4" name="Marcador de pie de página 3">
            <a:extLst>
              <a:ext uri="{FF2B5EF4-FFF2-40B4-BE49-F238E27FC236}">
                <a16:creationId xmlns:a16="http://schemas.microsoft.com/office/drawing/2014/main" id="{49C1D0CA-360B-4BD5-8251-C3AA285CBC56}"/>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86EC4A61-3497-47E1-BFF7-0BF017D3A0D4}"/>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261691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DD3C021-16B5-4BC1-8125-3BF6AFE71DCB}"/>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3" name="Marcador de pie de página 2">
            <a:extLst>
              <a:ext uri="{FF2B5EF4-FFF2-40B4-BE49-F238E27FC236}">
                <a16:creationId xmlns:a16="http://schemas.microsoft.com/office/drawing/2014/main" id="{1BB49FC3-A4E5-44F2-B97A-BC4D31B67DB7}"/>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55BB7565-7961-4B67-A00C-63717984FC75}"/>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2701371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5E764A-1FD8-45FA-BDC9-DFD92EB6D76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AD92B33D-D8D2-4141-B67B-60E5025CEC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D390694F-EAFD-43AD-B7B8-98D078F7F5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D7A39E8-9703-45C0-A155-E80D5421A8E7}"/>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6" name="Marcador de pie de página 5">
            <a:extLst>
              <a:ext uri="{FF2B5EF4-FFF2-40B4-BE49-F238E27FC236}">
                <a16:creationId xmlns:a16="http://schemas.microsoft.com/office/drawing/2014/main" id="{9B11F28A-57EC-40AB-8C16-B69DA9093483}"/>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A647AE46-513E-44BB-ACE5-11776DE85A38}"/>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316680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21E768-A00D-4B81-A981-9F02BCE337B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430781C3-9F2E-4772-91A0-14EC65D5D2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9CCE4E7F-69F0-4977-968B-5CF47D6E32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71B7786-7DDA-4A55-A415-B06A914AA23F}"/>
              </a:ext>
            </a:extLst>
          </p:cNvPr>
          <p:cNvSpPr>
            <a:spLocks noGrp="1"/>
          </p:cNvSpPr>
          <p:nvPr>
            <p:ph type="dt" sz="half" idx="10"/>
          </p:nvPr>
        </p:nvSpPr>
        <p:spPr/>
        <p:txBody>
          <a:bodyPr/>
          <a:lstStyle/>
          <a:p>
            <a:fld id="{90FEBBAF-4200-4D9A-98CE-8FB5294ED466}" type="datetimeFigureOut">
              <a:rPr lang="en-US" smtClean="0"/>
              <a:t>4/29/2025</a:t>
            </a:fld>
            <a:endParaRPr lang="en-US"/>
          </a:p>
        </p:txBody>
      </p:sp>
      <p:sp>
        <p:nvSpPr>
          <p:cNvPr id="6" name="Marcador de pie de página 5">
            <a:extLst>
              <a:ext uri="{FF2B5EF4-FFF2-40B4-BE49-F238E27FC236}">
                <a16:creationId xmlns:a16="http://schemas.microsoft.com/office/drawing/2014/main" id="{8E9FFDE3-5260-44D9-8A56-395E40081DEF}"/>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6E1A3D2D-AEAD-41E9-8D1D-20E44C60DF7D}"/>
              </a:ext>
            </a:extLst>
          </p:cNvPr>
          <p:cNvSpPr>
            <a:spLocks noGrp="1"/>
          </p:cNvSpPr>
          <p:nvPr>
            <p:ph type="sldNum" sz="quarter" idx="12"/>
          </p:nvPr>
        </p:nvSpPr>
        <p:spPr/>
        <p:txBody>
          <a:bodyPr/>
          <a:lstStyle/>
          <a:p>
            <a:fld id="{BB87085E-C633-4ACD-B21B-FF149F452AE3}" type="slidenum">
              <a:rPr lang="en-US" smtClean="0"/>
              <a:t>‹Nº›</a:t>
            </a:fld>
            <a:endParaRPr lang="en-US"/>
          </a:p>
        </p:txBody>
      </p:sp>
    </p:spTree>
    <p:extLst>
      <p:ext uri="{BB962C8B-B14F-4D97-AF65-F5344CB8AC3E}">
        <p14:creationId xmlns:p14="http://schemas.microsoft.com/office/powerpoint/2010/main" val="1570896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D245FEA-29CC-41D2-8073-76B3EFC68F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80DF6630-2DC2-45F9-B04D-C711BF8CBA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C43CC05E-AFA8-4FD9-A794-86A8D8A30E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FEBBAF-4200-4D9A-98CE-8FB5294ED466}" type="datetimeFigureOut">
              <a:rPr lang="en-US" smtClean="0"/>
              <a:t>4/29/2025</a:t>
            </a:fld>
            <a:endParaRPr lang="en-US"/>
          </a:p>
        </p:txBody>
      </p:sp>
      <p:sp>
        <p:nvSpPr>
          <p:cNvPr id="5" name="Marcador de pie de página 4">
            <a:extLst>
              <a:ext uri="{FF2B5EF4-FFF2-40B4-BE49-F238E27FC236}">
                <a16:creationId xmlns:a16="http://schemas.microsoft.com/office/drawing/2014/main" id="{5480F7FB-382D-415F-8E61-B0FFBAC0C3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D1D7A355-B366-44AA-904D-2C748A30F5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87085E-C633-4ACD-B21B-FF149F452AE3}" type="slidenum">
              <a:rPr lang="en-US" smtClean="0"/>
              <a:t>‹Nº›</a:t>
            </a:fld>
            <a:endParaRPr lang="en-US"/>
          </a:p>
        </p:txBody>
      </p:sp>
    </p:spTree>
    <p:extLst>
      <p:ext uri="{BB962C8B-B14F-4D97-AF65-F5344CB8AC3E}">
        <p14:creationId xmlns:p14="http://schemas.microsoft.com/office/powerpoint/2010/main" val="4010119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upload.wikimedia.org/wikipedia/commons/1/10/Portrait_de_Maurice_Halbwachs.jpg" TargetMode="External"/><Relationship Id="rId7" Type="http://schemas.openxmlformats.org/officeDocument/2006/relationships/hyperlink" Target="https://www.bbc.com/mundo/noticias/2012/02/120222_foto_ganadora_historia_world_press_photo_adz" TargetMode="External"/><Relationship Id="rId2" Type="http://schemas.openxmlformats.org/officeDocument/2006/relationships/hyperlink" Target="https://upload.wikimedia.org/wikipedia/commons/1/10/Into_the_Jaws_of_Death_23-0455M_edit.jpg" TargetMode="External"/><Relationship Id="rId1" Type="http://schemas.openxmlformats.org/officeDocument/2006/relationships/slideLayout" Target="../slideLayouts/slideLayout2.xml"/><Relationship Id="rId6" Type="http://schemas.openxmlformats.org/officeDocument/2006/relationships/hyperlink" Target="https://books.google.com/books/about/Cultural_Memory_and_Early_Civilization.html?id=kxltuUm1KDcC" TargetMode="External"/><Relationship Id="rId5" Type="http://schemas.openxmlformats.org/officeDocument/2006/relationships/hyperlink" Target="https://editorialcarpenoctem.es/producto/marianne-hirsch-la-generacion-de-la-posmemoria/" TargetMode="External"/><Relationship Id="rId4" Type="http://schemas.openxmlformats.org/officeDocument/2006/relationships/hyperlink" Target="https://books.google.com.mx/books/about/Los_marcos_sociales_de_la_memoria.html?id=xRTU2JlwYjQC"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8CDFE7-5036-40FA-B3E5-D2D34D3C1C07}"/>
              </a:ext>
            </a:extLst>
          </p:cNvPr>
          <p:cNvSpPr>
            <a:spLocks noGrp="1"/>
          </p:cNvSpPr>
          <p:nvPr>
            <p:ph type="title"/>
          </p:nvPr>
        </p:nvSpPr>
        <p:spPr/>
        <p:txBody>
          <a:bodyPr>
            <a:normAutofit/>
          </a:bodyPr>
          <a:lstStyle/>
          <a:p>
            <a:r>
              <a:rPr lang="es-MX" sz="4000" dirty="0"/>
              <a:t>           Métodos Cualitativos [42847]</a:t>
            </a:r>
            <a:endParaRPr lang="en-US" sz="4000" dirty="0"/>
          </a:p>
        </p:txBody>
      </p:sp>
      <p:sp>
        <p:nvSpPr>
          <p:cNvPr id="3" name="Subtítulo 2">
            <a:extLst>
              <a:ext uri="{FF2B5EF4-FFF2-40B4-BE49-F238E27FC236}">
                <a16:creationId xmlns:a16="http://schemas.microsoft.com/office/drawing/2014/main" id="{3BE10964-BA81-4BFE-A3DC-F9AAFA49964F}"/>
              </a:ext>
            </a:extLst>
          </p:cNvPr>
          <p:cNvSpPr>
            <a:spLocks noGrp="1"/>
          </p:cNvSpPr>
          <p:nvPr>
            <p:ph idx="1"/>
          </p:nvPr>
        </p:nvSpPr>
        <p:spPr/>
        <p:txBody>
          <a:bodyPr/>
          <a:lstStyle/>
          <a:p>
            <a:pPr marL="0" indent="0">
              <a:buNone/>
            </a:pPr>
            <a:r>
              <a:rPr lang="es-MX" dirty="0"/>
              <a:t>Académico: Dr. Abraham Uribe Núñez [30689]</a:t>
            </a:r>
          </a:p>
          <a:p>
            <a:pPr marL="0" indent="0">
              <a:buNone/>
            </a:pPr>
            <a:r>
              <a:rPr lang="es-MX" dirty="0"/>
              <a:t>Programa: Licenciatura en Historia</a:t>
            </a:r>
          </a:p>
          <a:p>
            <a:pPr marL="0" indent="0">
              <a:buNone/>
            </a:pPr>
            <a:r>
              <a:rPr lang="es-MX" dirty="0"/>
              <a:t>Material didáctico: Historiografía sobre la memoria histórica</a:t>
            </a:r>
          </a:p>
          <a:p>
            <a:pPr marL="0" indent="0">
              <a:buNone/>
            </a:pPr>
            <a:r>
              <a:rPr lang="es-MX" dirty="0"/>
              <a:t>Modalidad: Semiescolarizada</a:t>
            </a:r>
          </a:p>
          <a:p>
            <a:pPr marL="0" indent="0">
              <a:buNone/>
            </a:pPr>
            <a:r>
              <a:rPr lang="es-MX" dirty="0"/>
              <a:t>Fecha de elaboración: 06-feb-25</a:t>
            </a:r>
          </a:p>
        </p:txBody>
      </p:sp>
      <p:pic>
        <p:nvPicPr>
          <p:cNvPr id="4" name="Imagen 3">
            <a:extLst>
              <a:ext uri="{FF2B5EF4-FFF2-40B4-BE49-F238E27FC236}">
                <a16:creationId xmlns:a16="http://schemas.microsoft.com/office/drawing/2014/main" id="{51D64C49-B1F1-48AC-ABC5-00BAD12F0827}"/>
              </a:ext>
            </a:extLst>
          </p:cNvPr>
          <p:cNvPicPr>
            <a:picLocks noChangeAspect="1"/>
          </p:cNvPicPr>
          <p:nvPr/>
        </p:nvPicPr>
        <p:blipFill>
          <a:blip r:embed="rId2"/>
          <a:stretch>
            <a:fillRect/>
          </a:stretch>
        </p:blipFill>
        <p:spPr>
          <a:xfrm>
            <a:off x="838200" y="726229"/>
            <a:ext cx="1206708" cy="603354"/>
          </a:xfrm>
          <a:prstGeom prst="rect">
            <a:avLst/>
          </a:prstGeom>
        </p:spPr>
      </p:pic>
    </p:spTree>
    <p:extLst>
      <p:ext uri="{BB962C8B-B14F-4D97-AF65-F5344CB8AC3E}">
        <p14:creationId xmlns:p14="http://schemas.microsoft.com/office/powerpoint/2010/main" val="403128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D39FC9-4C24-46E4-B912-31845063D271}"/>
              </a:ext>
            </a:extLst>
          </p:cNvPr>
          <p:cNvSpPr>
            <a:spLocks noGrp="1"/>
          </p:cNvSpPr>
          <p:nvPr>
            <p:ph type="title"/>
          </p:nvPr>
        </p:nvSpPr>
        <p:spPr>
          <a:xfrm>
            <a:off x="126720" y="101017"/>
            <a:ext cx="3932237" cy="886408"/>
          </a:xfrm>
        </p:spPr>
        <p:txBody>
          <a:bodyPr>
            <a:noAutofit/>
          </a:bodyPr>
          <a:lstStyle/>
          <a:p>
            <a:pPr algn="ctr"/>
            <a:r>
              <a:rPr lang="es-MX" sz="2400" dirty="0"/>
              <a:t>Assmann (2008) y la Memoria cultural</a:t>
            </a:r>
            <a:endParaRPr lang="en-US" sz="2400" dirty="0"/>
          </a:p>
        </p:txBody>
      </p:sp>
      <p:sp>
        <p:nvSpPr>
          <p:cNvPr id="3" name="Marcador de contenido 2">
            <a:extLst>
              <a:ext uri="{FF2B5EF4-FFF2-40B4-BE49-F238E27FC236}">
                <a16:creationId xmlns:a16="http://schemas.microsoft.com/office/drawing/2014/main" id="{12BAC71C-7F4F-4FE3-9F47-E5C72A24D81B}"/>
              </a:ext>
            </a:extLst>
          </p:cNvPr>
          <p:cNvSpPr>
            <a:spLocks noGrp="1"/>
          </p:cNvSpPr>
          <p:nvPr>
            <p:ph idx="1"/>
          </p:nvPr>
        </p:nvSpPr>
        <p:spPr/>
        <p:txBody>
          <a:bodyPr>
            <a:normAutofit/>
          </a:bodyPr>
          <a:lstStyle/>
          <a:p>
            <a:r>
              <a:rPr lang="es-MX" sz="2400" dirty="0"/>
              <a:t>Distinción entre memoria comunicativa (efímera, oral y generacional) y memoria  cultural (estructural, milenaria y civilizatoria)</a:t>
            </a:r>
          </a:p>
          <a:p>
            <a:r>
              <a:rPr lang="es-MX" sz="2400" dirty="0"/>
              <a:t>Fijada en textos, monumentos, rituales y tradiciones fijados en la memoria colectiva</a:t>
            </a:r>
          </a:p>
          <a:p>
            <a:r>
              <a:rPr lang="es-MX" sz="2400" dirty="0"/>
              <a:t>Se transmite mediante textos normativos y a través de instituciones que aculturan</a:t>
            </a:r>
          </a:p>
          <a:p>
            <a:r>
              <a:rPr lang="es-MX" sz="2400" dirty="0"/>
              <a:t>Algunos de los ejemplos son la Biblia, el Corán y la Torah</a:t>
            </a:r>
            <a:endParaRPr lang="en-US" sz="2400" dirty="0"/>
          </a:p>
        </p:txBody>
      </p:sp>
      <p:pic>
        <p:nvPicPr>
          <p:cNvPr id="5" name="Imagen 4">
            <a:extLst>
              <a:ext uri="{FF2B5EF4-FFF2-40B4-BE49-F238E27FC236}">
                <a16:creationId xmlns:a16="http://schemas.microsoft.com/office/drawing/2014/main" id="{0C922FF7-763A-49FE-83F9-82061C93BB13}"/>
              </a:ext>
            </a:extLst>
          </p:cNvPr>
          <p:cNvPicPr>
            <a:picLocks noChangeAspect="1"/>
          </p:cNvPicPr>
          <p:nvPr/>
        </p:nvPicPr>
        <p:blipFill>
          <a:blip r:embed="rId2"/>
          <a:stretch>
            <a:fillRect/>
          </a:stretch>
        </p:blipFill>
        <p:spPr>
          <a:xfrm>
            <a:off x="1040654" y="1090062"/>
            <a:ext cx="3018303" cy="4522694"/>
          </a:xfrm>
          <a:prstGeom prst="rect">
            <a:avLst/>
          </a:prstGeom>
        </p:spPr>
      </p:pic>
      <p:sp>
        <p:nvSpPr>
          <p:cNvPr id="4" name="CuadroTexto 3">
            <a:extLst>
              <a:ext uri="{FF2B5EF4-FFF2-40B4-BE49-F238E27FC236}">
                <a16:creationId xmlns:a16="http://schemas.microsoft.com/office/drawing/2014/main" id="{62D12A91-7D58-445F-ADFB-1047A6424581}"/>
              </a:ext>
            </a:extLst>
          </p:cNvPr>
          <p:cNvSpPr txBox="1"/>
          <p:nvPr/>
        </p:nvSpPr>
        <p:spPr>
          <a:xfrm>
            <a:off x="1604865" y="5701004"/>
            <a:ext cx="2454092" cy="369332"/>
          </a:xfrm>
          <a:prstGeom prst="rect">
            <a:avLst/>
          </a:prstGeom>
          <a:noFill/>
        </p:spPr>
        <p:txBody>
          <a:bodyPr wrap="square" rtlCol="0">
            <a:spAutoFit/>
          </a:bodyPr>
          <a:lstStyle/>
          <a:p>
            <a:r>
              <a:rPr lang="es-MX" dirty="0"/>
              <a:t>(Assmann, 2011)</a:t>
            </a:r>
            <a:endParaRPr lang="en-US" dirty="0"/>
          </a:p>
        </p:txBody>
      </p:sp>
    </p:spTree>
    <p:extLst>
      <p:ext uri="{BB962C8B-B14F-4D97-AF65-F5344CB8AC3E}">
        <p14:creationId xmlns:p14="http://schemas.microsoft.com/office/powerpoint/2010/main" val="793964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67D1D15F-A752-4E4A-A8E1-C4558C59BECA}"/>
              </a:ext>
            </a:extLst>
          </p:cNvPr>
          <p:cNvSpPr>
            <a:spLocks noGrp="1"/>
          </p:cNvSpPr>
          <p:nvPr>
            <p:ph type="title"/>
          </p:nvPr>
        </p:nvSpPr>
        <p:spPr>
          <a:xfrm>
            <a:off x="382621" y="205273"/>
            <a:ext cx="3932237" cy="951723"/>
          </a:xfrm>
        </p:spPr>
        <p:txBody>
          <a:bodyPr>
            <a:normAutofit fontScale="90000"/>
          </a:bodyPr>
          <a:lstStyle/>
          <a:p>
            <a:pPr algn="ctr"/>
            <a:r>
              <a:rPr lang="es-MX" dirty="0"/>
              <a:t>La memoria colectiva en el siglo XXI</a:t>
            </a:r>
            <a:endParaRPr lang="en-US" dirty="0"/>
          </a:p>
        </p:txBody>
      </p:sp>
      <p:sp>
        <p:nvSpPr>
          <p:cNvPr id="9" name="Marcador de contenido 8">
            <a:extLst>
              <a:ext uri="{FF2B5EF4-FFF2-40B4-BE49-F238E27FC236}">
                <a16:creationId xmlns:a16="http://schemas.microsoft.com/office/drawing/2014/main" id="{9A79BAF4-B4DE-409D-B0C5-572B53681C81}"/>
              </a:ext>
            </a:extLst>
          </p:cNvPr>
          <p:cNvSpPr>
            <a:spLocks noGrp="1"/>
          </p:cNvSpPr>
          <p:nvPr>
            <p:ph idx="1"/>
          </p:nvPr>
        </p:nvSpPr>
        <p:spPr>
          <a:xfrm>
            <a:off x="5183188" y="987425"/>
            <a:ext cx="6626224" cy="4873625"/>
          </a:xfrm>
        </p:spPr>
        <p:txBody>
          <a:bodyPr>
            <a:normAutofit fontScale="92500" lnSpcReduction="20000"/>
          </a:bodyPr>
          <a:lstStyle/>
          <a:p>
            <a:r>
              <a:rPr lang="es-MX" sz="2800" dirty="0"/>
              <a:t>¿Qué hacer con los recuerdos dolorosos? ¿recordar u olvidar?</a:t>
            </a:r>
          </a:p>
          <a:p>
            <a:r>
              <a:rPr lang="es-MX" sz="2800" dirty="0"/>
              <a:t>Estudios de la memoria volcados a la subjetividad o al rescate de los testimonios de los ancianos</a:t>
            </a:r>
          </a:p>
          <a:p>
            <a:pPr lvl="1"/>
            <a:r>
              <a:rPr lang="es-MX" sz="2400" dirty="0"/>
              <a:t>Ha resulto metodológicamente con la entrevista estructurada (historia oral/historia de vida)</a:t>
            </a:r>
          </a:p>
          <a:p>
            <a:pPr lvl="1"/>
            <a:r>
              <a:rPr lang="es-MX" sz="2400" dirty="0"/>
              <a:t>Los estudios de la memoria convertidos en historia de las víctimas (Posmemoria de los juicios de Nuremberg a las dictaduras latinoamericanas)</a:t>
            </a:r>
          </a:p>
          <a:p>
            <a:pPr lvl="1"/>
            <a:r>
              <a:rPr lang="es-MX" sz="2400" dirty="0"/>
              <a:t> en A.L.)</a:t>
            </a:r>
          </a:p>
          <a:p>
            <a:pPr lvl="1"/>
            <a:r>
              <a:rPr lang="es-MX" sz="2400" dirty="0"/>
              <a:t>Retorno a una historia de la memoria “</a:t>
            </a:r>
            <a:r>
              <a:rPr lang="es-MX" sz="2400" dirty="0" err="1"/>
              <a:t>Halbwacheana</a:t>
            </a:r>
            <a:r>
              <a:rPr lang="es-MX" sz="2400" dirty="0"/>
              <a:t>” supone trabajar con el testimonio de todos los implicados en el recuerdo de esa memoria colectiva</a:t>
            </a:r>
          </a:p>
          <a:p>
            <a:pPr lvl="1"/>
            <a:r>
              <a:rPr lang="es-MX" sz="2400" dirty="0"/>
              <a:t>Memoria colectiva es un marco social (estructura)</a:t>
            </a:r>
            <a:endParaRPr lang="en-US" sz="2400" dirty="0"/>
          </a:p>
        </p:txBody>
      </p:sp>
      <p:pic>
        <p:nvPicPr>
          <p:cNvPr id="2" name="Imagen 1">
            <a:extLst>
              <a:ext uri="{FF2B5EF4-FFF2-40B4-BE49-F238E27FC236}">
                <a16:creationId xmlns:a16="http://schemas.microsoft.com/office/drawing/2014/main" id="{EA7EE2B7-DA64-4DD0-83BC-A5A85335396A}"/>
              </a:ext>
            </a:extLst>
          </p:cNvPr>
          <p:cNvPicPr>
            <a:picLocks noChangeAspect="1"/>
          </p:cNvPicPr>
          <p:nvPr/>
        </p:nvPicPr>
        <p:blipFill>
          <a:blip r:embed="rId2"/>
          <a:stretch>
            <a:fillRect/>
          </a:stretch>
        </p:blipFill>
        <p:spPr>
          <a:xfrm>
            <a:off x="101082" y="1222310"/>
            <a:ext cx="5082106" cy="3470987"/>
          </a:xfrm>
          <a:prstGeom prst="rect">
            <a:avLst/>
          </a:prstGeom>
        </p:spPr>
      </p:pic>
      <p:sp>
        <p:nvSpPr>
          <p:cNvPr id="3" name="CuadroTexto 2">
            <a:extLst>
              <a:ext uri="{FF2B5EF4-FFF2-40B4-BE49-F238E27FC236}">
                <a16:creationId xmlns:a16="http://schemas.microsoft.com/office/drawing/2014/main" id="{2EC5E286-03C2-45FC-BC49-4DE36BEBC798}"/>
              </a:ext>
            </a:extLst>
          </p:cNvPr>
          <p:cNvSpPr txBox="1"/>
          <p:nvPr/>
        </p:nvSpPr>
        <p:spPr>
          <a:xfrm>
            <a:off x="382589" y="4758612"/>
            <a:ext cx="3932270" cy="276999"/>
          </a:xfrm>
          <a:prstGeom prst="rect">
            <a:avLst/>
          </a:prstGeom>
          <a:noFill/>
        </p:spPr>
        <p:txBody>
          <a:bodyPr wrap="square" rtlCol="0">
            <a:spAutoFit/>
          </a:bodyPr>
          <a:lstStyle/>
          <a:p>
            <a:pPr algn="ctr"/>
            <a:r>
              <a:rPr lang="es-MX" sz="1200" dirty="0"/>
              <a:t>(Aranda, 2011 citado en Coomes, 2012)</a:t>
            </a:r>
            <a:endParaRPr lang="en-US" sz="1200" dirty="0"/>
          </a:p>
        </p:txBody>
      </p:sp>
    </p:spTree>
    <p:extLst>
      <p:ext uri="{BB962C8B-B14F-4D97-AF65-F5344CB8AC3E}">
        <p14:creationId xmlns:p14="http://schemas.microsoft.com/office/powerpoint/2010/main" val="147538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a:extLst>
              <a:ext uri="{FF2B5EF4-FFF2-40B4-BE49-F238E27FC236}">
                <a16:creationId xmlns:a16="http://schemas.microsoft.com/office/drawing/2014/main" id="{039BA2C9-41FD-437D-913E-B6F0E6B1C8E0}"/>
              </a:ext>
            </a:extLst>
          </p:cNvPr>
          <p:cNvSpPr>
            <a:spLocks noGrp="1"/>
          </p:cNvSpPr>
          <p:nvPr>
            <p:ph idx="1"/>
          </p:nvPr>
        </p:nvSpPr>
        <p:spPr>
          <a:xfrm>
            <a:off x="632927" y="203685"/>
            <a:ext cx="10515600" cy="6450629"/>
          </a:xfrm>
        </p:spPr>
        <p:txBody>
          <a:bodyPr>
            <a:normAutofit fontScale="25000" lnSpcReduction="20000"/>
          </a:bodyPr>
          <a:lstStyle/>
          <a:p>
            <a:pPr marL="0" indent="0">
              <a:buNone/>
            </a:pPr>
            <a:r>
              <a:rPr lang="es-MX" sz="8000" b="1" dirty="0"/>
              <a:t>Evaluación formativa sobre la Memoria Histórica</a:t>
            </a:r>
          </a:p>
          <a:p>
            <a:pPr marL="0" indent="0">
              <a:buNone/>
            </a:pPr>
            <a:r>
              <a:rPr lang="es-MX" sz="6400" dirty="0"/>
              <a:t>► ¿Qué voy a aprender?</a:t>
            </a:r>
          </a:p>
          <a:p>
            <a:pPr marL="0" indent="0">
              <a:buNone/>
            </a:pPr>
            <a:r>
              <a:rPr lang="es-MX" sz="6400" dirty="0"/>
              <a:t>Organizar un archivo histórico familiar registrando los documentos históricos que consideren fundamentales para preservar la memoria familiar.</a:t>
            </a:r>
          </a:p>
          <a:p>
            <a:pPr marL="0" indent="0">
              <a:buNone/>
            </a:pPr>
            <a:r>
              <a:rPr lang="es-MX" sz="6400" dirty="0"/>
              <a:t>► Actividad de aprendizaje | ¿Cómo lo voy a aprender?</a:t>
            </a:r>
          </a:p>
          <a:p>
            <a:pPr marL="0" indent="0">
              <a:buNone/>
            </a:pPr>
            <a:r>
              <a:rPr lang="es-MX" sz="6400" dirty="0"/>
              <a:t>Carácter de la actividad: individual</a:t>
            </a:r>
          </a:p>
          <a:p>
            <a:pPr marL="0" indent="0">
              <a:buNone/>
            </a:pPr>
            <a:r>
              <a:rPr lang="es-MX" sz="6400" b="1" dirty="0"/>
              <a:t>Primero. </a:t>
            </a:r>
            <a:r>
              <a:rPr lang="es-MX" sz="6400" dirty="0"/>
              <a:t>Recopilar documentos históricos oficiales, escolares y familiares que se encuentran en sus respectivos hogares</a:t>
            </a:r>
          </a:p>
          <a:p>
            <a:pPr marL="0" indent="0">
              <a:buNone/>
            </a:pPr>
            <a:r>
              <a:rPr lang="es-MX" sz="6400" b="1" dirty="0"/>
              <a:t>Segundo. </a:t>
            </a:r>
            <a:r>
              <a:rPr lang="es-MX" sz="6400" dirty="0"/>
              <a:t>Digitalizar fotografías, diarios, cartas, credenciales, objetos, croquis, recibos, entre otros documentos históricos con el propósito de conformar un archivo familiar en una carpeta digital</a:t>
            </a:r>
          </a:p>
          <a:p>
            <a:pPr marL="0" indent="0">
              <a:buNone/>
            </a:pPr>
            <a:r>
              <a:rPr lang="es-MX" sz="6400" b="1" dirty="0"/>
              <a:t>Tercero. </a:t>
            </a:r>
            <a:r>
              <a:rPr lang="es-MX" sz="6400" dirty="0"/>
              <a:t>Elaborar una lista nominal de cotejo con los documentos históricos familiares disponibles, una cronología y una genealogía con los datos históricos de la memoria familiar</a:t>
            </a:r>
          </a:p>
          <a:p>
            <a:pPr marL="0" indent="0">
              <a:buNone/>
            </a:pPr>
            <a:r>
              <a:rPr lang="es-MX" sz="6400" b="1" dirty="0"/>
              <a:t>Cuarto. </a:t>
            </a:r>
            <a:r>
              <a:rPr lang="es-MX" sz="6400" dirty="0"/>
              <a:t>Elaborar un comentario sobre su experiencia investigativa en la cual refiera I) El periodo histórico que comprender los documentos, II) El tipo de documentos que se encuentran en su archivo histórico digital y III) Elementos comunes que identificas sobre tu memoria familiar</a:t>
            </a:r>
          </a:p>
          <a:p>
            <a:pPr marL="0" indent="0">
              <a:buNone/>
            </a:pPr>
            <a:r>
              <a:rPr lang="es-MX" sz="6400" b="1" dirty="0"/>
              <a:t>Quinto. </a:t>
            </a:r>
            <a:r>
              <a:rPr lang="es-MX" sz="6400" dirty="0"/>
              <a:t>Adjunta en esta viñeta la lista nominal de cotejo y tu comentario en un documento de word en la fecha y hora de entrega</a:t>
            </a:r>
          </a:p>
          <a:p>
            <a:pPr marL="0" indent="0">
              <a:buNone/>
            </a:pPr>
            <a:r>
              <a:rPr lang="es-MX" sz="6400" dirty="0"/>
              <a:t>► Fechas de vencimiento/entrega:</a:t>
            </a:r>
          </a:p>
          <a:p>
            <a:pPr marL="0" indent="0">
              <a:buNone/>
            </a:pPr>
            <a:r>
              <a:rPr lang="es-MX" sz="6400" dirty="0"/>
              <a:t>vie. 28 de feb. de 2025 23:59 (UTC-8)/Blackboard</a:t>
            </a:r>
          </a:p>
          <a:p>
            <a:pPr marL="0" indent="0">
              <a:buNone/>
            </a:pPr>
            <a:r>
              <a:rPr lang="es-MX" sz="6400" dirty="0"/>
              <a:t>► Reflexión de aprendizaje | ¿Cómo sabré que logré la meta?</a:t>
            </a:r>
          </a:p>
          <a:p>
            <a:pPr marL="0" indent="0">
              <a:buNone/>
            </a:pPr>
            <a:r>
              <a:rPr lang="es-MX" sz="6400" dirty="0"/>
              <a:t>Retroalimentación grupal en clase y revisión individual de evidencia en plataforma</a:t>
            </a:r>
          </a:p>
          <a:p>
            <a:pPr marL="0" indent="0">
              <a:buNone/>
            </a:pPr>
            <a:r>
              <a:rPr lang="es-MX" sz="6400" b="1" dirty="0"/>
              <a:t>Criterios de evaluación</a:t>
            </a:r>
          </a:p>
          <a:p>
            <a:pPr marL="0" indent="0">
              <a:buNone/>
            </a:pPr>
            <a:r>
              <a:rPr lang="es-MX" sz="6400" dirty="0"/>
              <a:t>Lista de cotejo y reflexión investigativa 2%</a:t>
            </a:r>
          </a:p>
          <a:p>
            <a:pPr marL="0" indent="0">
              <a:buNone/>
            </a:pPr>
            <a:r>
              <a:rPr lang="es-MX" sz="6400" dirty="0"/>
              <a:t>Cronología y Genealogía 2%</a:t>
            </a:r>
          </a:p>
          <a:p>
            <a:pPr marL="0" indent="0">
              <a:buNone/>
            </a:pPr>
            <a:r>
              <a:rPr lang="es-MX" sz="6400" dirty="0"/>
              <a:t>Esta actividad tiene valor del 4% de la calificación.</a:t>
            </a:r>
          </a:p>
          <a:p>
            <a:pPr marL="0" indent="0">
              <a:buNone/>
            </a:pPr>
            <a:endParaRPr lang="en-US" dirty="0"/>
          </a:p>
        </p:txBody>
      </p:sp>
    </p:spTree>
    <p:extLst>
      <p:ext uri="{BB962C8B-B14F-4D97-AF65-F5344CB8AC3E}">
        <p14:creationId xmlns:p14="http://schemas.microsoft.com/office/powerpoint/2010/main" val="2989158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7ECE0A8-59D1-43AB-8A57-39538AA64776}"/>
              </a:ext>
            </a:extLst>
          </p:cNvPr>
          <p:cNvSpPr>
            <a:spLocks noGrp="1"/>
          </p:cNvSpPr>
          <p:nvPr>
            <p:ph type="title"/>
          </p:nvPr>
        </p:nvSpPr>
        <p:spPr>
          <a:xfrm>
            <a:off x="838200" y="365126"/>
            <a:ext cx="10515600" cy="661242"/>
          </a:xfrm>
        </p:spPr>
        <p:txBody>
          <a:bodyPr>
            <a:normAutofit fontScale="90000"/>
          </a:bodyPr>
          <a:lstStyle/>
          <a:p>
            <a:r>
              <a:rPr lang="es-MX" dirty="0"/>
              <a:t>Referencias</a:t>
            </a:r>
            <a:endParaRPr lang="en-US" dirty="0"/>
          </a:p>
        </p:txBody>
      </p:sp>
      <p:sp>
        <p:nvSpPr>
          <p:cNvPr id="6" name="Marcador de contenido 5">
            <a:extLst>
              <a:ext uri="{FF2B5EF4-FFF2-40B4-BE49-F238E27FC236}">
                <a16:creationId xmlns:a16="http://schemas.microsoft.com/office/drawing/2014/main" id="{21536DCD-E6AF-419E-9F5C-DF8A20E5D239}"/>
              </a:ext>
            </a:extLst>
          </p:cNvPr>
          <p:cNvSpPr>
            <a:spLocks noGrp="1"/>
          </p:cNvSpPr>
          <p:nvPr>
            <p:ph idx="1"/>
          </p:nvPr>
        </p:nvSpPr>
        <p:spPr>
          <a:xfrm>
            <a:off x="838200" y="1191143"/>
            <a:ext cx="10515600" cy="4911077"/>
          </a:xfrm>
        </p:spPr>
        <p:txBody>
          <a:bodyPr>
            <a:normAutofit lnSpcReduction="10000"/>
          </a:bodyPr>
          <a:lstStyle/>
          <a:p>
            <a:r>
              <a:rPr lang="en-US" sz="1600" dirty="0"/>
              <a:t>Sargent, R. F. (1944). Into the Jaws of Death [Fotografía]. Wikimedia Commons. </a:t>
            </a:r>
            <a:r>
              <a:rPr lang="en-US" sz="1600" dirty="0">
                <a:hlinkClick r:id="rId2"/>
              </a:rPr>
              <a:t>https://upload.wikimedia.org/wikipedia/commons/1/10/Into_the_Jaws_of_Death_23-0455M_edit.jpg</a:t>
            </a:r>
            <a:endParaRPr lang="en-US" sz="1600" dirty="0"/>
          </a:p>
          <a:p>
            <a:r>
              <a:rPr lang="en-US" sz="1600" dirty="0"/>
              <a:t>Medihal. (2014). Portrait de Maurice Halbwachs [Fotografía]. Wikimedia Commons. </a:t>
            </a:r>
            <a:r>
              <a:rPr lang="en-US" sz="1600" dirty="0">
                <a:hlinkClick r:id="rId3"/>
              </a:rPr>
              <a:t>https://upload.wikimedia.org/wikipedia/commons/1/10/Portrait_de_Maurice_Halbwachs.jpg</a:t>
            </a:r>
            <a:endParaRPr lang="en-US" sz="1600" dirty="0"/>
          </a:p>
          <a:p>
            <a:r>
              <a:rPr lang="es-MX" sz="1600" dirty="0"/>
              <a:t>Halbwachs, M. (2004). Los marcos sociales de la memoria [Portada del libro]. Anthropos Editorial. </a:t>
            </a:r>
            <a:r>
              <a:rPr lang="es-MX" sz="1600" dirty="0">
                <a:hlinkClick r:id="rId4"/>
              </a:rPr>
              <a:t>https://books.google.com.mx/books/about/Los_marcos_sociales_de_la_memoria.html?id=xRTU2JlwYjQC</a:t>
            </a:r>
            <a:endParaRPr lang="es-MX" sz="1600" dirty="0"/>
          </a:p>
          <a:p>
            <a:r>
              <a:rPr lang="es-MX" sz="1600" dirty="0"/>
              <a:t>Biblioteca Nacional Digital de Chile. (ca. 1949–1972). Álbum familiar [Fotografía]. https://www.bibliotecanacionaldigital.gob.cl/bnd/629/w3-article-606182.html​</a:t>
            </a:r>
          </a:p>
          <a:p>
            <a:r>
              <a:rPr lang="es-MX" sz="1600" dirty="0"/>
              <a:t>Nora, P. (2009). Los lugares de la memoria [Portada del libro]. LOM Ediciones. https://lom.cl/products/pierre-nora-en-les-lieux-de-memoire​</a:t>
            </a:r>
          </a:p>
          <a:p>
            <a:r>
              <a:rPr lang="es-MX" sz="1600" dirty="0"/>
              <a:t>Hirsch, M. (2021). La generación de la posmemoria: Escritura y cultura visual después del Holocausto [Portada del libro]. Editorial Carpe Noctem. </a:t>
            </a:r>
            <a:r>
              <a:rPr lang="es-MX" sz="1600" dirty="0">
                <a:hlinkClick r:id="rId5"/>
              </a:rPr>
              <a:t>https://editorialcarpenoctem.es/producto/marianne-hirsch-la-generacion-de-la-posmemoria/</a:t>
            </a:r>
            <a:endParaRPr lang="es-MX" sz="1600" dirty="0"/>
          </a:p>
          <a:p>
            <a:r>
              <a:rPr lang="es-MX" sz="1600" dirty="0"/>
              <a:t>Ricoeur, P. (2003). La memoria, la historia, el olvido [Portada del libro]. Editorial Trotta. https://www.trotta.es/libros/la-memoria-la-historia-el-olvido/9788481646047/​</a:t>
            </a:r>
          </a:p>
          <a:p>
            <a:r>
              <a:rPr lang="en-US" sz="1600" dirty="0"/>
              <a:t>Assmann, J. (2011). Cultural Memory and Early Civilization: Writing, Remembrance, and Political Imagination [</a:t>
            </a:r>
            <a:r>
              <a:rPr lang="en-US" sz="1600" dirty="0" err="1"/>
              <a:t>Portada</a:t>
            </a:r>
            <a:r>
              <a:rPr lang="en-US" sz="1600" dirty="0"/>
              <a:t> del libro]. Cambridge University Press. </a:t>
            </a:r>
            <a:r>
              <a:rPr lang="en-US" sz="1600" dirty="0">
                <a:hlinkClick r:id="rId6"/>
              </a:rPr>
              <a:t>https://books.google.com/books/about/Cultural_Memory_and_Early_Civilization.html?id=kxltuUm1KDcC</a:t>
            </a:r>
            <a:endParaRPr lang="en-US" sz="1600" dirty="0"/>
          </a:p>
          <a:p>
            <a:r>
              <a:rPr lang="es-MX" sz="1600" dirty="0"/>
              <a:t>Coomes, P. (2012, 22 de febrero). La historia detrás de la foto del año. BBC Mundo. </a:t>
            </a:r>
            <a:r>
              <a:rPr lang="es-MX" sz="1600" dirty="0">
                <a:hlinkClick r:id="rId7"/>
              </a:rPr>
              <a:t>https://www.bbc.com/mundo/noticias/2012/02/120222_foto_ganadora_historia_world_press_photo_adz</a:t>
            </a:r>
            <a:endParaRPr lang="es-MX" sz="1600" dirty="0"/>
          </a:p>
          <a:p>
            <a:endParaRPr lang="en-US" sz="1600" dirty="0"/>
          </a:p>
          <a:p>
            <a:endParaRPr lang="en-US" sz="1600" dirty="0"/>
          </a:p>
          <a:p>
            <a:endParaRPr lang="es-MX" sz="1600" dirty="0"/>
          </a:p>
          <a:p>
            <a:endParaRPr lang="es-MX" sz="1600" dirty="0"/>
          </a:p>
          <a:p>
            <a:endParaRPr lang="es-MX" sz="1800" dirty="0"/>
          </a:p>
          <a:p>
            <a:endParaRPr lang="es-MX" sz="1800" dirty="0"/>
          </a:p>
          <a:p>
            <a:endParaRPr lang="en-US" sz="1800" dirty="0"/>
          </a:p>
          <a:p>
            <a:endParaRPr lang="en-US" sz="1800" dirty="0"/>
          </a:p>
        </p:txBody>
      </p:sp>
    </p:spTree>
    <p:extLst>
      <p:ext uri="{BB962C8B-B14F-4D97-AF65-F5344CB8AC3E}">
        <p14:creationId xmlns:p14="http://schemas.microsoft.com/office/powerpoint/2010/main" val="917498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3156BB81-9CBB-4EBB-B955-0AC2D558F3F0}"/>
              </a:ext>
            </a:extLst>
          </p:cNvPr>
          <p:cNvSpPr>
            <a:spLocks noGrp="1"/>
          </p:cNvSpPr>
          <p:nvPr>
            <p:ph type="title"/>
          </p:nvPr>
        </p:nvSpPr>
        <p:spPr>
          <a:xfrm>
            <a:off x="839788" y="457200"/>
            <a:ext cx="3932237" cy="1240971"/>
          </a:xfrm>
        </p:spPr>
        <p:txBody>
          <a:bodyPr>
            <a:normAutofit/>
          </a:bodyPr>
          <a:lstStyle/>
          <a:p>
            <a:r>
              <a:rPr lang="es-MX" dirty="0"/>
              <a:t>Historiografía sobre la memoria histórica</a:t>
            </a:r>
            <a:endParaRPr lang="en-US" dirty="0"/>
          </a:p>
        </p:txBody>
      </p:sp>
      <p:sp>
        <p:nvSpPr>
          <p:cNvPr id="5" name="Marcador de contenido 4">
            <a:extLst>
              <a:ext uri="{FF2B5EF4-FFF2-40B4-BE49-F238E27FC236}">
                <a16:creationId xmlns:a16="http://schemas.microsoft.com/office/drawing/2014/main" id="{FB548522-1E8C-45CB-ACE6-CD83AF48EDC6}"/>
              </a:ext>
            </a:extLst>
          </p:cNvPr>
          <p:cNvSpPr>
            <a:spLocks noGrp="1"/>
          </p:cNvSpPr>
          <p:nvPr>
            <p:ph idx="1"/>
          </p:nvPr>
        </p:nvSpPr>
        <p:spPr/>
        <p:txBody>
          <a:bodyPr/>
          <a:lstStyle/>
          <a:p>
            <a:r>
              <a:rPr lang="es-MX" sz="2800" dirty="0"/>
              <a:t>Contexto de transición histórica XIX-XX. </a:t>
            </a:r>
          </a:p>
          <a:p>
            <a:r>
              <a:rPr lang="es-MX" sz="2800" dirty="0"/>
              <a:t>Crisis del Antiguo Régimen y aceleración del tiempo de la Modernidad</a:t>
            </a:r>
          </a:p>
          <a:p>
            <a:r>
              <a:rPr lang="es-MX" sz="2800" dirty="0"/>
              <a:t>Discusión sobre las memorias</a:t>
            </a:r>
          </a:p>
          <a:p>
            <a:pPr lvl="1"/>
            <a:r>
              <a:rPr lang="es-MX" sz="2400" dirty="0"/>
              <a:t>¿Qué es la memoria?</a:t>
            </a:r>
          </a:p>
          <a:p>
            <a:pPr lvl="1"/>
            <a:r>
              <a:rPr lang="es-MX" sz="2400" dirty="0"/>
              <a:t>¿Qué hacemos con el pasado?</a:t>
            </a:r>
          </a:p>
          <a:p>
            <a:pPr lvl="1"/>
            <a:r>
              <a:rPr lang="es-MX" sz="2400" dirty="0"/>
              <a:t>¿Qué recordar o/y olvidar?</a:t>
            </a:r>
          </a:p>
          <a:p>
            <a:pPr lvl="1"/>
            <a:r>
              <a:rPr lang="es-MX" sz="2400" dirty="0"/>
              <a:t>¿Hay memoria en los hogares, en las iglesias, en los trabajos, en las costumbres y tradiciones?</a:t>
            </a:r>
          </a:p>
          <a:p>
            <a:pPr marL="0" indent="0">
              <a:buNone/>
            </a:pPr>
            <a:endParaRPr lang="en-US" dirty="0"/>
          </a:p>
        </p:txBody>
      </p:sp>
      <p:sp>
        <p:nvSpPr>
          <p:cNvPr id="6" name="Marcador de texto 5">
            <a:extLst>
              <a:ext uri="{FF2B5EF4-FFF2-40B4-BE49-F238E27FC236}">
                <a16:creationId xmlns:a16="http://schemas.microsoft.com/office/drawing/2014/main" id="{C7CDFA68-A390-4C4C-A8C0-95BBD0E4683A}"/>
              </a:ext>
            </a:extLst>
          </p:cNvPr>
          <p:cNvSpPr>
            <a:spLocks noGrp="1"/>
          </p:cNvSpPr>
          <p:nvPr>
            <p:ph type="body" sz="half" idx="2"/>
          </p:nvPr>
        </p:nvSpPr>
        <p:spPr>
          <a:xfrm>
            <a:off x="839787" y="1740225"/>
            <a:ext cx="3932237" cy="3811588"/>
          </a:xfrm>
        </p:spPr>
        <p:txBody>
          <a:bodyPr/>
          <a:lstStyle/>
          <a:p>
            <a:r>
              <a:rPr lang="es-MX" dirty="0"/>
              <a:t>Meta 1.2 Discutir críticamente la tensión entre historia y memoria en el campo de la historiografía, con especial atención en la construcción de la memoria histórica, considerando distintas perspectivas teóricas y estudios de caso</a:t>
            </a:r>
          </a:p>
          <a:p>
            <a:endParaRPr lang="en-US" dirty="0"/>
          </a:p>
        </p:txBody>
      </p:sp>
      <p:sp>
        <p:nvSpPr>
          <p:cNvPr id="8" name="CuadroTexto 7">
            <a:extLst>
              <a:ext uri="{FF2B5EF4-FFF2-40B4-BE49-F238E27FC236}">
                <a16:creationId xmlns:a16="http://schemas.microsoft.com/office/drawing/2014/main" id="{78DE3A7B-E2A7-4E0A-8AB0-1A230AF0EFBF}"/>
              </a:ext>
            </a:extLst>
          </p:cNvPr>
          <p:cNvSpPr txBox="1"/>
          <p:nvPr/>
        </p:nvSpPr>
        <p:spPr>
          <a:xfrm>
            <a:off x="836612" y="5903104"/>
            <a:ext cx="2858310" cy="276999"/>
          </a:xfrm>
          <a:prstGeom prst="rect">
            <a:avLst/>
          </a:prstGeom>
          <a:noFill/>
        </p:spPr>
        <p:txBody>
          <a:bodyPr wrap="square">
            <a:spAutoFit/>
          </a:bodyPr>
          <a:lstStyle/>
          <a:p>
            <a:pPr algn="ctr"/>
            <a:r>
              <a:rPr lang="en-US" sz="1200" dirty="0"/>
              <a:t>Into the Jaws of Death (Sargent, 1944) </a:t>
            </a:r>
          </a:p>
        </p:txBody>
      </p:sp>
      <p:pic>
        <p:nvPicPr>
          <p:cNvPr id="9" name="Imagen 8">
            <a:extLst>
              <a:ext uri="{FF2B5EF4-FFF2-40B4-BE49-F238E27FC236}">
                <a16:creationId xmlns:a16="http://schemas.microsoft.com/office/drawing/2014/main" id="{EC86E9E3-B647-4CF4-AB2B-AEA5082A056C}"/>
              </a:ext>
            </a:extLst>
          </p:cNvPr>
          <p:cNvPicPr>
            <a:picLocks noChangeAspect="1"/>
          </p:cNvPicPr>
          <p:nvPr/>
        </p:nvPicPr>
        <p:blipFill>
          <a:blip r:embed="rId3"/>
          <a:stretch>
            <a:fillRect/>
          </a:stretch>
        </p:blipFill>
        <p:spPr>
          <a:xfrm>
            <a:off x="424089" y="3247053"/>
            <a:ext cx="4344760" cy="2613997"/>
          </a:xfrm>
          <a:prstGeom prst="rect">
            <a:avLst/>
          </a:prstGeom>
        </p:spPr>
      </p:pic>
    </p:spTree>
    <p:extLst>
      <p:ext uri="{BB962C8B-B14F-4D97-AF65-F5344CB8AC3E}">
        <p14:creationId xmlns:p14="http://schemas.microsoft.com/office/powerpoint/2010/main" val="2087436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163502CE-90E5-4D17-A5F4-F97C10ADD71A}"/>
              </a:ext>
            </a:extLst>
          </p:cNvPr>
          <p:cNvSpPr>
            <a:spLocks noGrp="1"/>
          </p:cNvSpPr>
          <p:nvPr>
            <p:ph type="title"/>
          </p:nvPr>
        </p:nvSpPr>
        <p:spPr>
          <a:xfrm>
            <a:off x="838200" y="238448"/>
            <a:ext cx="10515600" cy="885177"/>
          </a:xfrm>
        </p:spPr>
        <p:txBody>
          <a:bodyPr>
            <a:normAutofit/>
          </a:bodyPr>
          <a:lstStyle/>
          <a:p>
            <a:r>
              <a:rPr lang="es-MX" sz="4000" dirty="0"/>
              <a:t>Ensamblaje de una conciencia moderna  (S. XX)</a:t>
            </a:r>
            <a:endParaRPr lang="en-US" sz="4000" dirty="0"/>
          </a:p>
        </p:txBody>
      </p:sp>
      <p:graphicFrame>
        <p:nvGraphicFramePr>
          <p:cNvPr id="7" name="Marcador de contenido 6">
            <a:extLst>
              <a:ext uri="{FF2B5EF4-FFF2-40B4-BE49-F238E27FC236}">
                <a16:creationId xmlns:a16="http://schemas.microsoft.com/office/drawing/2014/main" id="{89D23E25-9CFF-4D56-85C6-48991CE72B54}"/>
              </a:ext>
            </a:extLst>
          </p:cNvPr>
          <p:cNvGraphicFramePr>
            <a:graphicFrameLocks noGrp="1"/>
          </p:cNvGraphicFramePr>
          <p:nvPr>
            <p:ph idx="1"/>
            <p:extLst>
              <p:ext uri="{D42A27DB-BD31-4B8C-83A1-F6EECF244321}">
                <p14:modId xmlns:p14="http://schemas.microsoft.com/office/powerpoint/2010/main" val="169673978"/>
              </p:ext>
            </p:extLst>
          </p:nvPr>
        </p:nvGraphicFramePr>
        <p:xfrm>
          <a:off x="838200" y="125333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7">
            <a:extLst>
              <a:ext uri="{FF2B5EF4-FFF2-40B4-BE49-F238E27FC236}">
                <a16:creationId xmlns:a16="http://schemas.microsoft.com/office/drawing/2014/main" id="{C1EACC5E-07EB-4540-AEB3-D686215148D6}"/>
              </a:ext>
            </a:extLst>
          </p:cNvPr>
          <p:cNvSpPr txBox="1"/>
          <p:nvPr/>
        </p:nvSpPr>
        <p:spPr>
          <a:xfrm>
            <a:off x="4581331" y="6027576"/>
            <a:ext cx="3489649" cy="276999"/>
          </a:xfrm>
          <a:prstGeom prst="rect">
            <a:avLst/>
          </a:prstGeom>
          <a:noFill/>
        </p:spPr>
        <p:txBody>
          <a:bodyPr wrap="square" rtlCol="0">
            <a:spAutoFit/>
          </a:bodyPr>
          <a:lstStyle/>
          <a:p>
            <a:pPr algn="ctr"/>
            <a:r>
              <a:rPr lang="es-MX" sz="1200" dirty="0"/>
              <a:t>De elaboración propia, 2025</a:t>
            </a:r>
            <a:endParaRPr lang="en-US" dirty="0"/>
          </a:p>
        </p:txBody>
      </p:sp>
    </p:spTree>
    <p:extLst>
      <p:ext uri="{BB962C8B-B14F-4D97-AF65-F5344CB8AC3E}">
        <p14:creationId xmlns:p14="http://schemas.microsoft.com/office/powerpoint/2010/main" val="3197478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74D467B-4769-4F4A-82AB-E5A8D27BB964}"/>
              </a:ext>
            </a:extLst>
          </p:cNvPr>
          <p:cNvSpPr>
            <a:spLocks noGrp="1"/>
          </p:cNvSpPr>
          <p:nvPr>
            <p:ph type="title"/>
          </p:nvPr>
        </p:nvSpPr>
        <p:spPr>
          <a:xfrm>
            <a:off x="401250" y="90084"/>
            <a:ext cx="3932237" cy="1054359"/>
          </a:xfrm>
        </p:spPr>
        <p:txBody>
          <a:bodyPr/>
          <a:lstStyle/>
          <a:p>
            <a:pPr algn="ctr"/>
            <a:r>
              <a:rPr lang="es-MX" dirty="0"/>
              <a:t>Maurice Halbwachs (1877-1945)</a:t>
            </a:r>
            <a:endParaRPr lang="en-US" dirty="0"/>
          </a:p>
        </p:txBody>
      </p:sp>
      <p:sp>
        <p:nvSpPr>
          <p:cNvPr id="5" name="Marcador de contenido 4">
            <a:extLst>
              <a:ext uri="{FF2B5EF4-FFF2-40B4-BE49-F238E27FC236}">
                <a16:creationId xmlns:a16="http://schemas.microsoft.com/office/drawing/2014/main" id="{DC316782-BE3F-4F9F-A94F-7FC7599E1A1B}"/>
              </a:ext>
            </a:extLst>
          </p:cNvPr>
          <p:cNvSpPr>
            <a:spLocks noGrp="1"/>
          </p:cNvSpPr>
          <p:nvPr>
            <p:ph idx="1"/>
          </p:nvPr>
        </p:nvSpPr>
        <p:spPr>
          <a:xfrm>
            <a:off x="4781746" y="751114"/>
            <a:ext cx="6769552" cy="4873625"/>
          </a:xfrm>
        </p:spPr>
        <p:txBody>
          <a:bodyPr>
            <a:normAutofit fontScale="92500" lnSpcReduction="10000"/>
          </a:bodyPr>
          <a:lstStyle/>
          <a:p>
            <a:r>
              <a:rPr lang="es-MX" sz="2400" dirty="0"/>
              <a:t>Psicólogo social a cargo de la cátedra de sociología en la Universidad de Estrasburgo</a:t>
            </a:r>
          </a:p>
          <a:p>
            <a:r>
              <a:rPr lang="es-MX" sz="2400" dirty="0"/>
              <a:t>Con su concepto de </a:t>
            </a:r>
            <a:r>
              <a:rPr lang="es-MX" sz="2400" dirty="0">
                <a:effectLst>
                  <a:outerShdw blurRad="38100" dist="38100" dir="2700000" algn="tl">
                    <a:srgbClr val="000000">
                      <a:alpha val="43137"/>
                    </a:srgbClr>
                  </a:outerShdw>
                </a:effectLst>
              </a:rPr>
              <a:t>Memoria colectiva</a:t>
            </a:r>
            <a:r>
              <a:rPr lang="es-MX" sz="2400" dirty="0"/>
              <a:t> crea la sociología de la memoria como campo de conocimiento</a:t>
            </a:r>
          </a:p>
          <a:p>
            <a:r>
              <a:rPr lang="es-MX" sz="2400" dirty="0"/>
              <a:t>Es un objeto de estudio establecido en Los marcos sociales de la memoria (2004)[1925]</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La memoria definida como el conjunto de recuerdos que te permiten ser en tu grupo social dentro de un contexto en una sociedad en su conjunto</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s-MX" sz="2000" b="0" i="0" u="none" strike="noStrike" kern="1200" cap="none" spc="0" normalizeH="0" baseline="0" noProof="0" dirty="0">
                <a:ln>
                  <a:noFill/>
                </a:ln>
                <a:solidFill>
                  <a:prstClr val="black"/>
                </a:solidFill>
                <a:effectLst/>
                <a:uLnTx/>
                <a:uFillTx/>
                <a:latin typeface="Calibri" panose="020F0502020204030204"/>
                <a:ea typeface="+mn-ea"/>
                <a:cs typeface="+mn-cs"/>
              </a:rPr>
              <a:t>No se recuerda solo […] todo recuerdo está colectivamente construido a partir de la pertenencia a un grupo que está históricamente determinado</a:t>
            </a:r>
            <a:endParaRPr lang="es-MX" sz="2400" dirty="0"/>
          </a:p>
          <a:p>
            <a:r>
              <a:rPr lang="es-MX" sz="2400" dirty="0"/>
              <a:t>Dialoga con el </a:t>
            </a:r>
            <a:r>
              <a:rPr lang="es-MX" sz="2400" i="1" dirty="0"/>
              <a:t>Ensayo sobre los datos inmediatos de la conciencia</a:t>
            </a:r>
            <a:r>
              <a:rPr lang="es-MX" sz="2400" dirty="0"/>
              <a:t> (1889) de Henri Bergson, rompiendo con la tradición de las esencias (Ser-Inmanente) que postula que el recuerdo perdura para siempre y es individual</a:t>
            </a:r>
          </a:p>
        </p:txBody>
      </p:sp>
      <p:pic>
        <p:nvPicPr>
          <p:cNvPr id="7" name="Imagen 6">
            <a:extLst>
              <a:ext uri="{FF2B5EF4-FFF2-40B4-BE49-F238E27FC236}">
                <a16:creationId xmlns:a16="http://schemas.microsoft.com/office/drawing/2014/main" id="{913A1DA8-80DA-46B0-A5A2-59D24ACD8E4C}"/>
              </a:ext>
            </a:extLst>
          </p:cNvPr>
          <p:cNvPicPr>
            <a:picLocks noChangeAspect="1"/>
          </p:cNvPicPr>
          <p:nvPr/>
        </p:nvPicPr>
        <p:blipFill>
          <a:blip r:embed="rId2"/>
          <a:stretch>
            <a:fillRect/>
          </a:stretch>
        </p:blipFill>
        <p:spPr>
          <a:xfrm>
            <a:off x="1303321" y="1144443"/>
            <a:ext cx="1701509" cy="2211961"/>
          </a:xfrm>
          <a:prstGeom prst="rect">
            <a:avLst/>
          </a:prstGeom>
        </p:spPr>
      </p:pic>
      <p:sp>
        <p:nvSpPr>
          <p:cNvPr id="9" name="CuadroTexto 8">
            <a:extLst>
              <a:ext uri="{FF2B5EF4-FFF2-40B4-BE49-F238E27FC236}">
                <a16:creationId xmlns:a16="http://schemas.microsoft.com/office/drawing/2014/main" id="{CBC84AE1-05E0-474C-ABB9-164E149CAEC3}"/>
              </a:ext>
            </a:extLst>
          </p:cNvPr>
          <p:cNvSpPr txBox="1"/>
          <p:nvPr/>
        </p:nvSpPr>
        <p:spPr>
          <a:xfrm>
            <a:off x="268253" y="3377683"/>
            <a:ext cx="3932237" cy="276999"/>
          </a:xfrm>
          <a:prstGeom prst="rect">
            <a:avLst/>
          </a:prstGeom>
          <a:noFill/>
        </p:spPr>
        <p:txBody>
          <a:bodyPr wrap="square">
            <a:spAutoFit/>
          </a:bodyPr>
          <a:lstStyle/>
          <a:p>
            <a:pPr algn="ctr"/>
            <a:r>
              <a:rPr lang="fr-FR" sz="1200" dirty="0"/>
              <a:t>Medihal. (2014). Portrait de Maurice Halbwachs</a:t>
            </a:r>
            <a:endParaRPr lang="en-US" sz="1200" dirty="0"/>
          </a:p>
        </p:txBody>
      </p:sp>
      <p:pic>
        <p:nvPicPr>
          <p:cNvPr id="3" name="Imagen 2">
            <a:extLst>
              <a:ext uri="{FF2B5EF4-FFF2-40B4-BE49-F238E27FC236}">
                <a16:creationId xmlns:a16="http://schemas.microsoft.com/office/drawing/2014/main" id="{465E3CE3-1AF6-4F9E-B526-650562CB4D6A}"/>
              </a:ext>
            </a:extLst>
          </p:cNvPr>
          <p:cNvPicPr>
            <a:picLocks noChangeAspect="1"/>
          </p:cNvPicPr>
          <p:nvPr/>
        </p:nvPicPr>
        <p:blipFill>
          <a:blip r:embed="rId3"/>
          <a:stretch>
            <a:fillRect/>
          </a:stretch>
        </p:blipFill>
        <p:spPr>
          <a:xfrm>
            <a:off x="1150973" y="3654682"/>
            <a:ext cx="2006203" cy="2876108"/>
          </a:xfrm>
          <a:prstGeom prst="rect">
            <a:avLst/>
          </a:prstGeom>
        </p:spPr>
      </p:pic>
      <p:sp>
        <p:nvSpPr>
          <p:cNvPr id="11" name="CuadroTexto 10">
            <a:extLst>
              <a:ext uri="{FF2B5EF4-FFF2-40B4-BE49-F238E27FC236}">
                <a16:creationId xmlns:a16="http://schemas.microsoft.com/office/drawing/2014/main" id="{E86476AD-9C6A-4C09-AE3C-24A933B66415}"/>
              </a:ext>
            </a:extLst>
          </p:cNvPr>
          <p:cNvSpPr txBox="1"/>
          <p:nvPr/>
        </p:nvSpPr>
        <p:spPr>
          <a:xfrm>
            <a:off x="0" y="6535698"/>
            <a:ext cx="5014895" cy="253916"/>
          </a:xfrm>
          <a:prstGeom prst="rect">
            <a:avLst/>
          </a:prstGeom>
          <a:noFill/>
        </p:spPr>
        <p:txBody>
          <a:bodyPr wrap="square">
            <a:spAutoFit/>
          </a:bodyPr>
          <a:lstStyle/>
          <a:p>
            <a:pPr algn="ctr"/>
            <a:r>
              <a:rPr lang="en-US" sz="1050" dirty="0"/>
              <a:t>(Halbwachs, 2004)</a:t>
            </a:r>
          </a:p>
        </p:txBody>
      </p:sp>
    </p:spTree>
    <p:extLst>
      <p:ext uri="{BB962C8B-B14F-4D97-AF65-F5344CB8AC3E}">
        <p14:creationId xmlns:p14="http://schemas.microsoft.com/office/powerpoint/2010/main" val="3990327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AC76E3-1624-4AF2-AA90-FD3A596ED221}"/>
              </a:ext>
            </a:extLst>
          </p:cNvPr>
          <p:cNvSpPr>
            <a:spLocks noGrp="1"/>
          </p:cNvSpPr>
          <p:nvPr>
            <p:ph type="title"/>
          </p:nvPr>
        </p:nvSpPr>
        <p:spPr>
          <a:xfrm>
            <a:off x="836612" y="525559"/>
            <a:ext cx="3932237" cy="923731"/>
          </a:xfrm>
        </p:spPr>
        <p:txBody>
          <a:bodyPr>
            <a:normAutofit fontScale="90000"/>
          </a:bodyPr>
          <a:lstStyle/>
          <a:p>
            <a:r>
              <a:rPr lang="es-MX" dirty="0"/>
              <a:t>¿El recuerdo pervive de una generación a otra?</a:t>
            </a:r>
            <a:endParaRPr lang="en-US" dirty="0"/>
          </a:p>
        </p:txBody>
      </p:sp>
      <p:sp>
        <p:nvSpPr>
          <p:cNvPr id="3" name="Marcador de contenido 2">
            <a:extLst>
              <a:ext uri="{FF2B5EF4-FFF2-40B4-BE49-F238E27FC236}">
                <a16:creationId xmlns:a16="http://schemas.microsoft.com/office/drawing/2014/main" id="{DA6D02FB-F0F2-41A4-8DE0-9C64881FCF64}"/>
              </a:ext>
            </a:extLst>
          </p:cNvPr>
          <p:cNvSpPr>
            <a:spLocks noGrp="1"/>
          </p:cNvSpPr>
          <p:nvPr>
            <p:ph idx="1"/>
          </p:nvPr>
        </p:nvSpPr>
        <p:spPr>
          <a:xfrm>
            <a:off x="4823652" y="838135"/>
            <a:ext cx="6977222" cy="4873625"/>
          </a:xfrm>
        </p:spPr>
        <p:txBody>
          <a:bodyPr>
            <a:normAutofit fontScale="92500" lnSpcReduction="10000"/>
          </a:bodyPr>
          <a:lstStyle/>
          <a:p>
            <a:pPr marL="514350" indent="-514350">
              <a:buFont typeface="+mj-lt"/>
              <a:buAutoNum type="alphaLcParenR"/>
            </a:pPr>
            <a:r>
              <a:rPr lang="es-MX" sz="2400" dirty="0"/>
              <a:t>Puede pervivir en una generación sucesora si el recuerdo les es significativo</a:t>
            </a:r>
          </a:p>
          <a:p>
            <a:pPr marL="514350" indent="-514350">
              <a:buFont typeface="+mj-lt"/>
              <a:buAutoNum type="alphaLcParenR"/>
            </a:pPr>
            <a:r>
              <a:rPr lang="es-MX" sz="2400" dirty="0"/>
              <a:t>Es una información que puede pasar resignificada de una generación a otra, pero cada generación produce socialmente una memoria colectiva</a:t>
            </a:r>
          </a:p>
          <a:p>
            <a:pPr marL="514350" indent="-514350">
              <a:buFont typeface="+mj-lt"/>
              <a:buAutoNum type="alphaLcParenR"/>
            </a:pPr>
            <a:r>
              <a:rPr lang="es-MX" sz="2400" dirty="0"/>
              <a:t>La memoria colectiva se desarticula hasta que fallece el último miembro del grupo social</a:t>
            </a:r>
          </a:p>
          <a:p>
            <a:pPr marL="514350" indent="-514350">
              <a:buFont typeface="+mj-lt"/>
              <a:buAutoNum type="alphaLcParenR"/>
            </a:pPr>
            <a:r>
              <a:rPr lang="es-MX" sz="2400" dirty="0"/>
              <a:t>Los recuerdos en el presente son legados en memoria colectiva a través de documentos históricos [</a:t>
            </a:r>
            <a:r>
              <a:rPr lang="es-MX" sz="2400" i="1" dirty="0"/>
              <a:t>diplomática</a:t>
            </a:r>
            <a:r>
              <a:rPr lang="es-MX" sz="2400" dirty="0"/>
              <a:t>] o en anécdotas que son marcos sociales que refuerzan la cohesión del grupo [</a:t>
            </a:r>
            <a:r>
              <a:rPr lang="es-MX" sz="2400" i="1" dirty="0"/>
              <a:t>oralidad</a:t>
            </a:r>
            <a:r>
              <a:rPr lang="es-MX" sz="2400" dirty="0"/>
              <a:t>]</a:t>
            </a:r>
          </a:p>
          <a:p>
            <a:pPr marL="514350" indent="-514350">
              <a:buFont typeface="+mj-lt"/>
              <a:buAutoNum type="alphaLcParenR"/>
            </a:pPr>
            <a:r>
              <a:rPr lang="es-MX" sz="2400" dirty="0"/>
              <a:t>Desarrolla los marcos sociales de la memoria a través de la tradición y solidaridad (hábitos, usos y costumbres): 1) memoria familiar, 2) memoria religiosa, 3) memoria gremial</a:t>
            </a:r>
            <a:endParaRPr lang="en-US" sz="2400" dirty="0"/>
          </a:p>
        </p:txBody>
      </p:sp>
      <p:sp>
        <p:nvSpPr>
          <p:cNvPr id="6" name="CuadroTexto 5">
            <a:extLst>
              <a:ext uri="{FF2B5EF4-FFF2-40B4-BE49-F238E27FC236}">
                <a16:creationId xmlns:a16="http://schemas.microsoft.com/office/drawing/2014/main" id="{87CA7B4E-6FAE-4674-B471-41D15834ACA0}"/>
              </a:ext>
            </a:extLst>
          </p:cNvPr>
          <p:cNvSpPr txBox="1"/>
          <p:nvPr/>
        </p:nvSpPr>
        <p:spPr>
          <a:xfrm>
            <a:off x="459087" y="4642824"/>
            <a:ext cx="4152882" cy="369332"/>
          </a:xfrm>
          <a:prstGeom prst="rect">
            <a:avLst/>
          </a:prstGeom>
          <a:noFill/>
        </p:spPr>
        <p:txBody>
          <a:bodyPr wrap="square">
            <a:spAutoFit/>
          </a:bodyPr>
          <a:lstStyle/>
          <a:p>
            <a:r>
              <a:rPr lang="en-US" dirty="0"/>
              <a:t>Biblioteca Nacional Digital de Chile (1949)</a:t>
            </a:r>
          </a:p>
        </p:txBody>
      </p:sp>
      <p:pic>
        <p:nvPicPr>
          <p:cNvPr id="7" name="Imagen 6">
            <a:extLst>
              <a:ext uri="{FF2B5EF4-FFF2-40B4-BE49-F238E27FC236}">
                <a16:creationId xmlns:a16="http://schemas.microsoft.com/office/drawing/2014/main" id="{0DB9C12C-A76E-4836-9C69-1D0CD3771F8C}"/>
              </a:ext>
            </a:extLst>
          </p:cNvPr>
          <p:cNvPicPr>
            <a:picLocks noChangeAspect="1"/>
          </p:cNvPicPr>
          <p:nvPr/>
        </p:nvPicPr>
        <p:blipFill>
          <a:blip r:embed="rId2"/>
          <a:stretch>
            <a:fillRect/>
          </a:stretch>
        </p:blipFill>
        <p:spPr>
          <a:xfrm>
            <a:off x="302207" y="1602826"/>
            <a:ext cx="4466642" cy="2886462"/>
          </a:xfrm>
          <a:prstGeom prst="rect">
            <a:avLst/>
          </a:prstGeom>
        </p:spPr>
      </p:pic>
    </p:spTree>
    <p:extLst>
      <p:ext uri="{BB962C8B-B14F-4D97-AF65-F5344CB8AC3E}">
        <p14:creationId xmlns:p14="http://schemas.microsoft.com/office/powerpoint/2010/main" val="3797137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178DEE36-EA8C-4D87-B7E2-1E760A053A39}"/>
              </a:ext>
            </a:extLst>
          </p:cNvPr>
          <p:cNvSpPr>
            <a:spLocks noGrp="1"/>
          </p:cNvSpPr>
          <p:nvPr>
            <p:ph type="title"/>
          </p:nvPr>
        </p:nvSpPr>
        <p:spPr/>
        <p:txBody>
          <a:bodyPr/>
          <a:lstStyle/>
          <a:p>
            <a:pPr algn="ctr"/>
            <a:r>
              <a:rPr lang="es-MX" dirty="0"/>
              <a:t>Comparativa memoria colectiva e histórica según Halbwachs (2004)</a:t>
            </a:r>
            <a:endParaRPr lang="en-US" dirty="0"/>
          </a:p>
        </p:txBody>
      </p:sp>
      <p:sp>
        <p:nvSpPr>
          <p:cNvPr id="6" name="Marcador de texto 5">
            <a:extLst>
              <a:ext uri="{FF2B5EF4-FFF2-40B4-BE49-F238E27FC236}">
                <a16:creationId xmlns:a16="http://schemas.microsoft.com/office/drawing/2014/main" id="{681B8C76-C25D-4175-8E92-815ABD0102DB}"/>
              </a:ext>
            </a:extLst>
          </p:cNvPr>
          <p:cNvSpPr>
            <a:spLocks noGrp="1"/>
          </p:cNvSpPr>
          <p:nvPr>
            <p:ph type="body" idx="1"/>
          </p:nvPr>
        </p:nvSpPr>
        <p:spPr/>
        <p:txBody>
          <a:bodyPr/>
          <a:lstStyle/>
          <a:p>
            <a:r>
              <a:rPr lang="es-MX" dirty="0"/>
              <a:t>Memoria colectiva</a:t>
            </a:r>
            <a:endParaRPr lang="en-US" dirty="0"/>
          </a:p>
        </p:txBody>
      </p:sp>
      <p:sp>
        <p:nvSpPr>
          <p:cNvPr id="7" name="Marcador de contenido 6">
            <a:extLst>
              <a:ext uri="{FF2B5EF4-FFF2-40B4-BE49-F238E27FC236}">
                <a16:creationId xmlns:a16="http://schemas.microsoft.com/office/drawing/2014/main" id="{5FD1CB1E-9896-4115-8BE1-99A5C8D5C45F}"/>
              </a:ext>
            </a:extLst>
          </p:cNvPr>
          <p:cNvSpPr>
            <a:spLocks noGrp="1"/>
          </p:cNvSpPr>
          <p:nvPr>
            <p:ph sz="half" idx="2"/>
          </p:nvPr>
        </p:nvSpPr>
        <p:spPr/>
        <p:txBody>
          <a:bodyPr/>
          <a:lstStyle/>
          <a:p>
            <a:r>
              <a:rPr lang="es-MX" dirty="0"/>
              <a:t>Conjunto de recursos que son marco de un grupo social</a:t>
            </a:r>
          </a:p>
          <a:p>
            <a:r>
              <a:rPr lang="es-MX" dirty="0"/>
              <a:t>Información que le permite a un individuo interactuar en el grupo social</a:t>
            </a:r>
          </a:p>
          <a:p>
            <a:r>
              <a:rPr lang="es-MX" dirty="0"/>
              <a:t>Por ejemplo, los abuelos y padres no escriben anécdotas, las platican (tradición oral)</a:t>
            </a:r>
            <a:endParaRPr lang="en-US" dirty="0"/>
          </a:p>
        </p:txBody>
      </p:sp>
      <p:sp>
        <p:nvSpPr>
          <p:cNvPr id="8" name="Marcador de texto 7">
            <a:extLst>
              <a:ext uri="{FF2B5EF4-FFF2-40B4-BE49-F238E27FC236}">
                <a16:creationId xmlns:a16="http://schemas.microsoft.com/office/drawing/2014/main" id="{857F04ED-13C6-4BD7-A3A5-74BB635EEAF2}"/>
              </a:ext>
            </a:extLst>
          </p:cNvPr>
          <p:cNvSpPr>
            <a:spLocks noGrp="1"/>
          </p:cNvSpPr>
          <p:nvPr>
            <p:ph type="body" sz="quarter" idx="3"/>
          </p:nvPr>
        </p:nvSpPr>
        <p:spPr/>
        <p:txBody>
          <a:bodyPr/>
          <a:lstStyle/>
          <a:p>
            <a:r>
              <a:rPr lang="es-MX" dirty="0"/>
              <a:t>Memoria histórica</a:t>
            </a:r>
            <a:endParaRPr lang="en-US" dirty="0"/>
          </a:p>
        </p:txBody>
      </p:sp>
      <p:sp>
        <p:nvSpPr>
          <p:cNvPr id="9" name="Marcador de contenido 8">
            <a:extLst>
              <a:ext uri="{FF2B5EF4-FFF2-40B4-BE49-F238E27FC236}">
                <a16:creationId xmlns:a16="http://schemas.microsoft.com/office/drawing/2014/main" id="{A5DF80D4-F86A-49C5-9BD2-1199F2170089}"/>
              </a:ext>
            </a:extLst>
          </p:cNvPr>
          <p:cNvSpPr>
            <a:spLocks noGrp="1"/>
          </p:cNvSpPr>
          <p:nvPr>
            <p:ph sz="quarter" idx="4"/>
          </p:nvPr>
        </p:nvSpPr>
        <p:spPr/>
        <p:txBody>
          <a:bodyPr/>
          <a:lstStyle/>
          <a:p>
            <a:r>
              <a:rPr lang="es-MX" dirty="0"/>
              <a:t>La historia académica (ciencia moderna)</a:t>
            </a:r>
          </a:p>
          <a:p>
            <a:r>
              <a:rPr lang="es-MX" dirty="0"/>
              <a:t>Los testimonios son evidencia de la memoria colectiva para la escritura de la historia</a:t>
            </a:r>
          </a:p>
          <a:p>
            <a:r>
              <a:rPr lang="es-MX" dirty="0"/>
              <a:t>Una evidencia de memoria colectiva es la distinción “Nosotros” de “Ustedes”</a:t>
            </a:r>
            <a:endParaRPr lang="en-US" dirty="0"/>
          </a:p>
        </p:txBody>
      </p:sp>
    </p:spTree>
    <p:extLst>
      <p:ext uri="{BB962C8B-B14F-4D97-AF65-F5344CB8AC3E}">
        <p14:creationId xmlns:p14="http://schemas.microsoft.com/office/powerpoint/2010/main" val="1734281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a:extLst>
              <a:ext uri="{FF2B5EF4-FFF2-40B4-BE49-F238E27FC236}">
                <a16:creationId xmlns:a16="http://schemas.microsoft.com/office/drawing/2014/main" id="{AE30320C-FDD6-47DF-BDD0-4948050AE088}"/>
              </a:ext>
            </a:extLst>
          </p:cNvPr>
          <p:cNvSpPr>
            <a:spLocks noGrp="1"/>
          </p:cNvSpPr>
          <p:nvPr>
            <p:ph type="title"/>
          </p:nvPr>
        </p:nvSpPr>
        <p:spPr>
          <a:xfrm>
            <a:off x="261290" y="35703"/>
            <a:ext cx="3932237" cy="951722"/>
          </a:xfrm>
        </p:spPr>
        <p:txBody>
          <a:bodyPr>
            <a:normAutofit/>
          </a:bodyPr>
          <a:lstStyle/>
          <a:p>
            <a:pPr algn="ctr"/>
            <a:r>
              <a:rPr lang="es-MX" sz="2800" dirty="0"/>
              <a:t>Nora [1980] Los lugares de la memoria</a:t>
            </a:r>
            <a:endParaRPr lang="en-US" sz="2800" dirty="0"/>
          </a:p>
        </p:txBody>
      </p:sp>
      <p:sp>
        <p:nvSpPr>
          <p:cNvPr id="8" name="Marcador de contenido 7">
            <a:extLst>
              <a:ext uri="{FF2B5EF4-FFF2-40B4-BE49-F238E27FC236}">
                <a16:creationId xmlns:a16="http://schemas.microsoft.com/office/drawing/2014/main" id="{9D976961-3196-446D-82F1-0B4799D19745}"/>
              </a:ext>
            </a:extLst>
          </p:cNvPr>
          <p:cNvSpPr>
            <a:spLocks noGrp="1"/>
          </p:cNvSpPr>
          <p:nvPr>
            <p:ph idx="1"/>
          </p:nvPr>
        </p:nvSpPr>
        <p:spPr>
          <a:xfrm>
            <a:off x="4828625" y="511564"/>
            <a:ext cx="6172200" cy="4873625"/>
          </a:xfrm>
        </p:spPr>
        <p:txBody>
          <a:bodyPr/>
          <a:lstStyle/>
          <a:p>
            <a:r>
              <a:rPr lang="es-MX" sz="2400" dirty="0"/>
              <a:t>Son sitios físicos (monumentos), simbólicos (conmemoraciones) o tradiciones (costumbres y mitos) depósitos de memoria colectiva</a:t>
            </a:r>
            <a:endParaRPr lang="en-US" sz="2400" dirty="0"/>
          </a:p>
          <a:p>
            <a:r>
              <a:rPr lang="en-US" sz="2400" dirty="0"/>
              <a:t>La modernidad fragmentó la transmisión de memoria </a:t>
            </a:r>
            <a:r>
              <a:rPr lang="en-US" sz="2400" dirty="0" err="1"/>
              <a:t>comunitaria</a:t>
            </a:r>
            <a:r>
              <a:rPr lang="en-US" sz="2400" dirty="0"/>
              <a:t>, </a:t>
            </a:r>
            <a:r>
              <a:rPr lang="en-US" sz="2400" dirty="0" err="1"/>
              <a:t>fabricando</a:t>
            </a:r>
            <a:r>
              <a:rPr lang="en-US" sz="2400" dirty="0"/>
              <a:t> memoria via Instituciones y </a:t>
            </a:r>
            <a:r>
              <a:rPr lang="en-US" sz="2400" dirty="0" err="1"/>
              <a:t>conmemoraciones</a:t>
            </a:r>
            <a:r>
              <a:rPr lang="en-US" sz="2400" dirty="0"/>
              <a:t> </a:t>
            </a:r>
          </a:p>
          <a:p>
            <a:r>
              <a:rPr lang="es-MX" sz="2400" dirty="0"/>
              <a:t>Los "lugares de memoria" surgen en tiempos de crisis cuando la memoria deja de ser espontánea y necesita ser preservada de forma consciente.</a:t>
            </a:r>
            <a:endParaRPr lang="en-US" sz="2400" dirty="0"/>
          </a:p>
          <a:p>
            <a:r>
              <a:rPr lang="es-MX" sz="2400" dirty="0"/>
              <a:t>Ejemplos de L.M.: Revolución Francesa, la Marsellesa, el Panteón de París o la Comuna de París</a:t>
            </a:r>
          </a:p>
        </p:txBody>
      </p:sp>
      <p:pic>
        <p:nvPicPr>
          <p:cNvPr id="2" name="Imagen 1">
            <a:extLst>
              <a:ext uri="{FF2B5EF4-FFF2-40B4-BE49-F238E27FC236}">
                <a16:creationId xmlns:a16="http://schemas.microsoft.com/office/drawing/2014/main" id="{A7196E1B-C3B0-448C-93E1-626EB52BEB52}"/>
              </a:ext>
            </a:extLst>
          </p:cNvPr>
          <p:cNvPicPr>
            <a:picLocks noChangeAspect="1"/>
          </p:cNvPicPr>
          <p:nvPr/>
        </p:nvPicPr>
        <p:blipFill>
          <a:blip r:embed="rId2"/>
          <a:stretch>
            <a:fillRect/>
          </a:stretch>
        </p:blipFill>
        <p:spPr>
          <a:xfrm>
            <a:off x="995461" y="1212980"/>
            <a:ext cx="2792768" cy="3757087"/>
          </a:xfrm>
          <a:prstGeom prst="rect">
            <a:avLst/>
          </a:prstGeom>
          <a:ln>
            <a:solidFill>
              <a:schemeClr val="tx1"/>
            </a:solidFill>
          </a:ln>
        </p:spPr>
      </p:pic>
      <p:sp>
        <p:nvSpPr>
          <p:cNvPr id="3" name="CuadroTexto 2">
            <a:extLst>
              <a:ext uri="{FF2B5EF4-FFF2-40B4-BE49-F238E27FC236}">
                <a16:creationId xmlns:a16="http://schemas.microsoft.com/office/drawing/2014/main" id="{2FE15AC4-65E7-4773-AA5A-9E867B954502}"/>
              </a:ext>
            </a:extLst>
          </p:cNvPr>
          <p:cNvSpPr txBox="1"/>
          <p:nvPr/>
        </p:nvSpPr>
        <p:spPr>
          <a:xfrm>
            <a:off x="1299304" y="5077412"/>
            <a:ext cx="2006082" cy="307777"/>
          </a:xfrm>
          <a:prstGeom prst="rect">
            <a:avLst/>
          </a:prstGeom>
          <a:noFill/>
        </p:spPr>
        <p:txBody>
          <a:bodyPr wrap="square" rtlCol="0">
            <a:spAutoFit/>
          </a:bodyPr>
          <a:lstStyle/>
          <a:p>
            <a:pPr algn="ctr"/>
            <a:r>
              <a:rPr lang="es-MX" sz="1400" dirty="0"/>
              <a:t>(Nora, 2009)</a:t>
            </a:r>
            <a:endParaRPr lang="en-US" sz="1400" dirty="0"/>
          </a:p>
        </p:txBody>
      </p:sp>
    </p:spTree>
    <p:extLst>
      <p:ext uri="{BB962C8B-B14F-4D97-AF65-F5344CB8AC3E}">
        <p14:creationId xmlns:p14="http://schemas.microsoft.com/office/powerpoint/2010/main" val="924676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B012BE-E77C-4186-B559-D792FF7DD4FB}"/>
              </a:ext>
            </a:extLst>
          </p:cNvPr>
          <p:cNvSpPr>
            <a:spLocks noGrp="1"/>
          </p:cNvSpPr>
          <p:nvPr>
            <p:ph type="title"/>
          </p:nvPr>
        </p:nvSpPr>
        <p:spPr>
          <a:xfrm>
            <a:off x="496652" y="130629"/>
            <a:ext cx="3932237" cy="1129004"/>
          </a:xfrm>
        </p:spPr>
        <p:txBody>
          <a:bodyPr/>
          <a:lstStyle/>
          <a:p>
            <a:pPr algn="ctr"/>
            <a:r>
              <a:rPr lang="es-MX" dirty="0"/>
              <a:t>El concepto de Posmemoria [1992]</a:t>
            </a:r>
            <a:endParaRPr lang="en-US" dirty="0"/>
          </a:p>
        </p:txBody>
      </p:sp>
      <p:sp>
        <p:nvSpPr>
          <p:cNvPr id="3" name="Marcador de contenido 2">
            <a:extLst>
              <a:ext uri="{FF2B5EF4-FFF2-40B4-BE49-F238E27FC236}">
                <a16:creationId xmlns:a16="http://schemas.microsoft.com/office/drawing/2014/main" id="{67490101-F109-419D-A0BA-B1FD27117B39}"/>
              </a:ext>
            </a:extLst>
          </p:cNvPr>
          <p:cNvSpPr>
            <a:spLocks noGrp="1"/>
          </p:cNvSpPr>
          <p:nvPr>
            <p:ph idx="1"/>
          </p:nvPr>
        </p:nvSpPr>
        <p:spPr/>
        <p:txBody>
          <a:bodyPr>
            <a:normAutofit/>
          </a:bodyPr>
          <a:lstStyle/>
          <a:p>
            <a:r>
              <a:rPr lang="es-MX" sz="2400" dirty="0"/>
              <a:t>Las generaciones recuerdan experiencias traumáticas que no vivieron, sino les fueron transmitidas por la familia o su comunidad</a:t>
            </a:r>
          </a:p>
          <a:p>
            <a:pPr lvl="1"/>
            <a:r>
              <a:rPr lang="es-MX" sz="2000" dirty="0"/>
              <a:t>Entrevistas de los descendientes de sobrevivientes del Holocausto para preguntarse como los reconstruyen y se relacionan con el trauma sin vivirlo directamente</a:t>
            </a:r>
          </a:p>
          <a:p>
            <a:pPr lvl="1"/>
            <a:r>
              <a:rPr lang="es-MX" sz="2000" dirty="0"/>
              <a:t>La memoria es vivencial y directa; la posmemoria es indirecta, intensa en afecto e imaginación</a:t>
            </a:r>
            <a:endParaRPr lang="es-MX" sz="2400" dirty="0"/>
          </a:p>
          <a:p>
            <a:r>
              <a:rPr lang="es-MX" sz="2400" dirty="0"/>
              <a:t>Es una forma de transmisión generacional del trauma</a:t>
            </a:r>
          </a:p>
          <a:p>
            <a:pPr lvl="1"/>
            <a:r>
              <a:rPr lang="es-MX" sz="2000" dirty="0"/>
              <a:t>Fijado en fotografías, testimonios, literatura y cine</a:t>
            </a:r>
          </a:p>
          <a:p>
            <a:pPr lvl="1"/>
            <a:r>
              <a:rPr lang="es-MX" sz="2000" dirty="0"/>
              <a:t>Representaciones sociales para el futuro</a:t>
            </a:r>
          </a:p>
        </p:txBody>
      </p:sp>
      <p:pic>
        <p:nvPicPr>
          <p:cNvPr id="5" name="Imagen 4">
            <a:extLst>
              <a:ext uri="{FF2B5EF4-FFF2-40B4-BE49-F238E27FC236}">
                <a16:creationId xmlns:a16="http://schemas.microsoft.com/office/drawing/2014/main" id="{EA6A3977-17B6-4513-850B-FCB50C362B0E}"/>
              </a:ext>
            </a:extLst>
          </p:cNvPr>
          <p:cNvPicPr>
            <a:picLocks noChangeAspect="1"/>
          </p:cNvPicPr>
          <p:nvPr/>
        </p:nvPicPr>
        <p:blipFill>
          <a:blip r:embed="rId2"/>
          <a:stretch>
            <a:fillRect/>
          </a:stretch>
        </p:blipFill>
        <p:spPr>
          <a:xfrm>
            <a:off x="1172515" y="1259633"/>
            <a:ext cx="2895632" cy="4252144"/>
          </a:xfrm>
          <a:prstGeom prst="rect">
            <a:avLst/>
          </a:prstGeom>
        </p:spPr>
      </p:pic>
      <p:sp>
        <p:nvSpPr>
          <p:cNvPr id="4" name="CuadroTexto 3">
            <a:extLst>
              <a:ext uri="{FF2B5EF4-FFF2-40B4-BE49-F238E27FC236}">
                <a16:creationId xmlns:a16="http://schemas.microsoft.com/office/drawing/2014/main" id="{3499A455-0FD1-4E3D-9062-A3F47DC1C76B}"/>
              </a:ext>
            </a:extLst>
          </p:cNvPr>
          <p:cNvSpPr txBox="1"/>
          <p:nvPr/>
        </p:nvSpPr>
        <p:spPr>
          <a:xfrm>
            <a:off x="1682604" y="5612429"/>
            <a:ext cx="1875453" cy="307777"/>
          </a:xfrm>
          <a:prstGeom prst="rect">
            <a:avLst/>
          </a:prstGeom>
          <a:noFill/>
        </p:spPr>
        <p:txBody>
          <a:bodyPr wrap="square" rtlCol="0">
            <a:spAutoFit/>
          </a:bodyPr>
          <a:lstStyle/>
          <a:p>
            <a:pPr algn="ctr"/>
            <a:r>
              <a:rPr lang="es-MX" sz="1400" dirty="0"/>
              <a:t>(Hirsch, 2021)</a:t>
            </a:r>
            <a:endParaRPr lang="en-US" sz="1400" dirty="0"/>
          </a:p>
        </p:txBody>
      </p:sp>
    </p:spTree>
    <p:extLst>
      <p:ext uri="{BB962C8B-B14F-4D97-AF65-F5344CB8AC3E}">
        <p14:creationId xmlns:p14="http://schemas.microsoft.com/office/powerpoint/2010/main" val="1409504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FCE038-C104-4EB9-B3CC-98E588D5D230}"/>
              </a:ext>
            </a:extLst>
          </p:cNvPr>
          <p:cNvSpPr>
            <a:spLocks noGrp="1"/>
          </p:cNvSpPr>
          <p:nvPr>
            <p:ph type="title"/>
          </p:nvPr>
        </p:nvSpPr>
        <p:spPr>
          <a:xfrm>
            <a:off x="606523" y="186612"/>
            <a:ext cx="3932237" cy="989045"/>
          </a:xfrm>
        </p:spPr>
        <p:txBody>
          <a:bodyPr/>
          <a:lstStyle/>
          <a:p>
            <a:pPr algn="ctr"/>
            <a:r>
              <a:rPr lang="es-MX" dirty="0"/>
              <a:t>Ricoeur y la memoria cultural</a:t>
            </a:r>
            <a:endParaRPr lang="en-US" dirty="0"/>
          </a:p>
        </p:txBody>
      </p:sp>
      <p:sp>
        <p:nvSpPr>
          <p:cNvPr id="3" name="Marcador de contenido 2">
            <a:extLst>
              <a:ext uri="{FF2B5EF4-FFF2-40B4-BE49-F238E27FC236}">
                <a16:creationId xmlns:a16="http://schemas.microsoft.com/office/drawing/2014/main" id="{7C7D2760-A6DA-4DB2-8F83-A2E6C53AE886}"/>
              </a:ext>
            </a:extLst>
          </p:cNvPr>
          <p:cNvSpPr>
            <a:spLocks noGrp="1"/>
          </p:cNvSpPr>
          <p:nvPr>
            <p:ph idx="1"/>
          </p:nvPr>
        </p:nvSpPr>
        <p:spPr/>
        <p:txBody>
          <a:bodyPr>
            <a:normAutofit/>
          </a:bodyPr>
          <a:lstStyle/>
          <a:p>
            <a:r>
              <a:rPr lang="es-MX" sz="2400" dirty="0"/>
              <a:t>La historia, la memoria y el olvido (2000):</a:t>
            </a:r>
          </a:p>
          <a:p>
            <a:pPr lvl="1"/>
            <a:r>
              <a:rPr lang="es-MX" sz="2000" dirty="0"/>
              <a:t>Memoria cultural como los valores que preservamos en textos, monumentos y prácticas conmemorativas</a:t>
            </a:r>
          </a:p>
          <a:p>
            <a:pPr lvl="1"/>
            <a:r>
              <a:rPr lang="es-MX" sz="2000" dirty="0"/>
              <a:t>Distinción entre historia (crítica del pasado) y memoria cultural (identidad comunitaria)</a:t>
            </a:r>
          </a:p>
          <a:p>
            <a:r>
              <a:rPr lang="es-MX" sz="2400" dirty="0"/>
              <a:t>El papel del olvido en la memoria cultural</a:t>
            </a:r>
          </a:p>
          <a:p>
            <a:pPr lvl="1"/>
            <a:r>
              <a:rPr lang="es-MX" sz="2000" dirty="0"/>
              <a:t>Es manipulada para dar forma a la identidad colectiva</a:t>
            </a:r>
          </a:p>
          <a:p>
            <a:pPr lvl="1"/>
            <a:r>
              <a:rPr lang="es-MX" sz="2000" dirty="0"/>
              <a:t>Del olvido patológico (olvido con fines ideológicos) al olvido necesario (reconciliación)</a:t>
            </a:r>
          </a:p>
          <a:p>
            <a:pPr lvl="1"/>
            <a:r>
              <a:rPr lang="es-MX" sz="2000" dirty="0"/>
              <a:t>Ética del recuerdo como política de la justa memoria</a:t>
            </a:r>
          </a:p>
        </p:txBody>
      </p:sp>
      <p:pic>
        <p:nvPicPr>
          <p:cNvPr id="5" name="Imagen 4">
            <a:extLst>
              <a:ext uri="{FF2B5EF4-FFF2-40B4-BE49-F238E27FC236}">
                <a16:creationId xmlns:a16="http://schemas.microsoft.com/office/drawing/2014/main" id="{215EE14C-BE0B-48BC-AE81-0E36EF519F94}"/>
              </a:ext>
            </a:extLst>
          </p:cNvPr>
          <p:cNvPicPr>
            <a:picLocks noChangeAspect="1"/>
          </p:cNvPicPr>
          <p:nvPr/>
        </p:nvPicPr>
        <p:blipFill>
          <a:blip r:embed="rId2"/>
          <a:stretch>
            <a:fillRect/>
          </a:stretch>
        </p:blipFill>
        <p:spPr>
          <a:xfrm>
            <a:off x="1270639" y="1294243"/>
            <a:ext cx="2604004" cy="4117511"/>
          </a:xfrm>
          <a:prstGeom prst="rect">
            <a:avLst/>
          </a:prstGeom>
        </p:spPr>
      </p:pic>
      <p:sp>
        <p:nvSpPr>
          <p:cNvPr id="4" name="CuadroTexto 3">
            <a:extLst>
              <a:ext uri="{FF2B5EF4-FFF2-40B4-BE49-F238E27FC236}">
                <a16:creationId xmlns:a16="http://schemas.microsoft.com/office/drawing/2014/main" id="{8E079450-A9CC-4662-8F0F-56ECB11FCCB6}"/>
              </a:ext>
            </a:extLst>
          </p:cNvPr>
          <p:cNvSpPr txBox="1"/>
          <p:nvPr/>
        </p:nvSpPr>
        <p:spPr>
          <a:xfrm>
            <a:off x="1567543" y="5477069"/>
            <a:ext cx="2043404" cy="338554"/>
          </a:xfrm>
          <a:prstGeom prst="rect">
            <a:avLst/>
          </a:prstGeom>
          <a:noFill/>
        </p:spPr>
        <p:txBody>
          <a:bodyPr wrap="square" rtlCol="0">
            <a:spAutoFit/>
          </a:bodyPr>
          <a:lstStyle/>
          <a:p>
            <a:pPr algn="ctr"/>
            <a:r>
              <a:rPr lang="es-MX" sz="1600" dirty="0"/>
              <a:t>(Ricoeur, 2003)</a:t>
            </a:r>
            <a:endParaRPr lang="en-US" sz="1600" dirty="0"/>
          </a:p>
        </p:txBody>
      </p:sp>
    </p:spTree>
    <p:extLst>
      <p:ext uri="{BB962C8B-B14F-4D97-AF65-F5344CB8AC3E}">
        <p14:creationId xmlns:p14="http://schemas.microsoft.com/office/powerpoint/2010/main" val="391553413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TotalTime>
  <Words>1702</Words>
  <Application>Microsoft Office PowerPoint</Application>
  <PresentationFormat>Panorámica</PresentationFormat>
  <Paragraphs>122</Paragraphs>
  <Slides>13</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13</vt:i4>
      </vt:variant>
    </vt:vector>
  </HeadingPairs>
  <TitlesOfParts>
    <vt:vector size="17" baseType="lpstr">
      <vt:lpstr>Arial</vt:lpstr>
      <vt:lpstr>Calibri</vt:lpstr>
      <vt:lpstr>Calibri Light</vt:lpstr>
      <vt:lpstr>Tema de Office</vt:lpstr>
      <vt:lpstr>           Métodos Cualitativos [42847]</vt:lpstr>
      <vt:lpstr>Historiografía sobre la memoria histórica</vt:lpstr>
      <vt:lpstr>Ensamblaje de una conciencia moderna  (S. XX)</vt:lpstr>
      <vt:lpstr>Maurice Halbwachs (1877-1945)</vt:lpstr>
      <vt:lpstr>¿El recuerdo pervive de una generación a otra?</vt:lpstr>
      <vt:lpstr>Comparativa memoria colectiva e histórica según Halbwachs (2004)</vt:lpstr>
      <vt:lpstr>Nora [1980] Los lugares de la memoria</vt:lpstr>
      <vt:lpstr>El concepto de Posmemoria [1992]</vt:lpstr>
      <vt:lpstr>Ricoeur y la memoria cultural</vt:lpstr>
      <vt:lpstr>Assmann (2008) y la Memoria cultural</vt:lpstr>
      <vt:lpstr>La memoria colectiva en el siglo XXI</vt:lpstr>
      <vt:lpstr>Presentación de PowerPoint</vt:lpstr>
      <vt:lpstr>Referencias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y Memoria</dc:title>
  <dc:creator>Abraham Uribe</dc:creator>
  <cp:lastModifiedBy>Abraham Uribe</cp:lastModifiedBy>
  <cp:revision>30</cp:revision>
  <dcterms:created xsi:type="dcterms:W3CDTF">2024-09-02T03:31:19Z</dcterms:created>
  <dcterms:modified xsi:type="dcterms:W3CDTF">2025-04-29T20:20:38Z</dcterms:modified>
</cp:coreProperties>
</file>